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18" r:id="rId3"/>
    <p:sldId id="321" r:id="rId4"/>
    <p:sldId id="323" r:id="rId5"/>
    <p:sldId id="316" r:id="rId6"/>
    <p:sldId id="308" r:id="rId7"/>
    <p:sldId id="317" r:id="rId8"/>
    <p:sldId id="307" r:id="rId9"/>
    <p:sldId id="322" r:id="rId10"/>
    <p:sldId id="319" r:id="rId11"/>
    <p:sldId id="263" r:id="rId12"/>
    <p:sldId id="264" r:id="rId13"/>
    <p:sldId id="292" r:id="rId14"/>
    <p:sldId id="301" r:id="rId15"/>
    <p:sldId id="309" r:id="rId16"/>
    <p:sldId id="298" r:id="rId17"/>
    <p:sldId id="302" r:id="rId18"/>
    <p:sldId id="275" r:id="rId19"/>
    <p:sldId id="303" r:id="rId20"/>
    <p:sldId id="304" r:id="rId21"/>
    <p:sldId id="305" r:id="rId22"/>
    <p:sldId id="276" r:id="rId23"/>
    <p:sldId id="306" r:id="rId24"/>
    <p:sldId id="299" r:id="rId25"/>
    <p:sldId id="320" r:id="rId26"/>
    <p:sldId id="291" r:id="rId27"/>
    <p:sldId id="272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86DA40-6033-B069-A3BB-759636744D63}" name="Margarida Madeira e Moura" initials="MM" userId="f6256e43b293f545" providerId="Windows Live"/>
  <p188:author id="{D18A125F-631C-3FDA-06B2-8412C42B62AE}" name="ILYASS HANKRIR" initials="" userId="S::a90115@ualg.pt::5ea49d3c-b352-4f1c-9789-5a589edf7f9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940DD-5019-172D-5891-AC255CC9865E}" v="1" dt="2026-01-26T13:56:37.204"/>
    <p1510:client id="{27C93987-7454-7943-938C-C672BDDDC1D0}" v="608" dt="2026-01-26T11:50:48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JERÓNIMO DOS SANTOS GOMES" userId="S::a75472@ualg.pt::68a41a58-9f13-4f51-8b48-125b2b793338" providerId="AD" clId="Web-{0DE940DD-5019-172D-5891-AC255CC9865E}"/>
    <pc:docChg chg="modSld">
      <pc:chgData name="ALEXANDRE JERÓNIMO DOS SANTOS GOMES" userId="S::a75472@ualg.pt::68a41a58-9f13-4f51-8b48-125b2b793338" providerId="AD" clId="Web-{0DE940DD-5019-172D-5891-AC255CC9865E}" dt="2026-01-26T14:00:18.830" v="257"/>
      <pc:docMkLst>
        <pc:docMk/>
      </pc:docMkLst>
      <pc:sldChg chg="modNotes">
        <pc:chgData name="ALEXANDRE JERÓNIMO DOS SANTOS GOMES" userId="S::a75472@ualg.pt::68a41a58-9f13-4f51-8b48-125b2b793338" providerId="AD" clId="Web-{0DE940DD-5019-172D-5891-AC255CC9865E}" dt="2026-01-26T13:56:36.938" v="88"/>
        <pc:sldMkLst>
          <pc:docMk/>
          <pc:sldMk cId="2589962114" sldId="298"/>
        </pc:sldMkLst>
      </pc:sldChg>
      <pc:sldChg chg="modNotes">
        <pc:chgData name="ALEXANDRE JERÓNIMO DOS SANTOS GOMES" userId="S::a75472@ualg.pt::68a41a58-9f13-4f51-8b48-125b2b793338" providerId="AD" clId="Web-{0DE940DD-5019-172D-5891-AC255CC9865E}" dt="2026-01-26T14:00:18.830" v="257"/>
        <pc:sldMkLst>
          <pc:docMk/>
          <pc:sldMk cId="2329062504" sldId="30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/>
            <a:t>module avail             	 	# show available modules</a:t>
          </a:r>
          <a:endParaRPr lang="en-US"/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/>
            <a:t>module spider			# search for  a module</a:t>
          </a:r>
          <a:endParaRPr lang="en-US"/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/>
            <a:t>module load [module]  		# load a module</a:t>
          </a:r>
          <a:endParaRPr lang="en-US"/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/>
            <a:t>module list               		# list all loaded modules</a:t>
          </a:r>
          <a:endParaRPr lang="en-US"/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/>
            <a:t>module unload [module]    	# unload a module</a:t>
          </a:r>
          <a:endParaRPr lang="en-US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/>
            <a:t>module purge              		# unload all modules</a:t>
          </a:r>
          <a:endParaRPr lang="en-US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>
            <a:solidFill>
              <a:schemeClr val="bg1">
                <a:lumMod val="50000"/>
              </a:schemeClr>
            </a:solidFill>
          </a:endParaRPr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/>
            <a:t>module spider			# search for  a module</a:t>
          </a:r>
          <a:endParaRPr lang="en-US"/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/>
            <a:t>module load [module]  		# load a module</a:t>
          </a:r>
          <a:endParaRPr lang="en-US"/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/>
            <a:t>module list               		# list all loaded modules</a:t>
          </a:r>
          <a:endParaRPr lang="en-US"/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/>
            <a:t>module unload [module]    	# unload a module</a:t>
          </a:r>
          <a:endParaRPr lang="en-US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/>
            <a:t>module purge              		# unload all modules</a:t>
          </a:r>
          <a:endParaRPr lang="en-US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>
            <a:solidFill>
              <a:schemeClr val="bg1">
                <a:lumMod val="50000"/>
              </a:schemeClr>
            </a:solidFill>
          </a:endParaRPr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>
            <a:solidFill>
              <a:schemeClr val="bg1">
                <a:lumMod val="50000"/>
              </a:schemeClr>
            </a:solidFill>
          </a:endParaRPr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/>
            <a:t>module load [module]  		# load a module</a:t>
          </a:r>
          <a:endParaRPr lang="en-US"/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/>
            <a:t>module list               		# list all loaded modules</a:t>
          </a:r>
          <a:endParaRPr lang="en-US"/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/>
            <a:t>module unload [module]    	# unload a module</a:t>
          </a:r>
          <a:endParaRPr lang="en-US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/>
            <a:t>module purge              		# unload all modules</a:t>
          </a:r>
          <a:endParaRPr lang="en-US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AD8F6C-9296-4BC7-9BCF-58BDCEAC7B4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41816F-238C-4425-9451-A5588DDA50D9}">
      <dgm:prSet/>
      <dgm:spPr/>
      <dgm:t>
        <a:bodyPr/>
        <a:lstStyle/>
        <a:p>
          <a:r>
            <a:rPr lang="en-US" b="1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>
            <a:solidFill>
              <a:schemeClr val="bg1">
                <a:lumMod val="50000"/>
              </a:schemeClr>
            </a:solidFill>
          </a:endParaRPr>
        </a:p>
      </dgm:t>
    </dgm:pt>
    <dgm:pt modelId="{06DEC9DB-7F70-428B-AAF7-10354CD21611}" type="parTrans" cxnId="{49AF2CEE-D6A4-48C0-B1BC-FC3BF35C17C3}">
      <dgm:prSet/>
      <dgm:spPr/>
      <dgm:t>
        <a:bodyPr/>
        <a:lstStyle/>
        <a:p>
          <a:endParaRPr lang="en-US"/>
        </a:p>
      </dgm:t>
    </dgm:pt>
    <dgm:pt modelId="{8C999CAA-CA2C-4132-8F5E-FB6BCB0E7558}" type="sibTrans" cxnId="{49AF2CEE-D6A4-48C0-B1BC-FC3BF35C17C3}">
      <dgm:prSet/>
      <dgm:spPr/>
      <dgm:t>
        <a:bodyPr/>
        <a:lstStyle/>
        <a:p>
          <a:endParaRPr lang="en-US"/>
        </a:p>
      </dgm:t>
    </dgm:pt>
    <dgm:pt modelId="{405B83AB-7B52-4D77-982D-D3766054EC9B}">
      <dgm:prSet/>
      <dgm:spPr/>
      <dgm:t>
        <a:bodyPr/>
        <a:lstStyle/>
        <a:p>
          <a:r>
            <a:rPr lang="en-US" b="1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>
            <a:solidFill>
              <a:schemeClr val="bg1">
                <a:lumMod val="50000"/>
              </a:schemeClr>
            </a:solidFill>
          </a:endParaRPr>
        </a:p>
      </dgm:t>
    </dgm:pt>
    <dgm:pt modelId="{A1E8E9AB-83AC-4C8F-96D1-29D9F43574B1}" type="parTrans" cxnId="{8D692176-EB77-436D-93BF-6608ABDFE73F}">
      <dgm:prSet/>
      <dgm:spPr/>
      <dgm:t>
        <a:bodyPr/>
        <a:lstStyle/>
        <a:p>
          <a:endParaRPr lang="en-US"/>
        </a:p>
      </dgm:t>
    </dgm:pt>
    <dgm:pt modelId="{138C75E6-30F6-4B71-99B8-D5500816165A}" type="sibTrans" cxnId="{8D692176-EB77-436D-93BF-6608ABDFE73F}">
      <dgm:prSet/>
      <dgm:spPr/>
      <dgm:t>
        <a:bodyPr/>
        <a:lstStyle/>
        <a:p>
          <a:endParaRPr lang="en-US"/>
        </a:p>
      </dgm:t>
    </dgm:pt>
    <dgm:pt modelId="{12128102-CD93-4E0F-9871-E6B42972E9C2}">
      <dgm:prSet/>
      <dgm:spPr/>
      <dgm:t>
        <a:bodyPr/>
        <a:lstStyle/>
        <a:p>
          <a:r>
            <a:rPr lang="en-US" b="1">
              <a:solidFill>
                <a:schemeClr val="bg1">
                  <a:lumMod val="50000"/>
                </a:schemeClr>
              </a:solidFill>
            </a:rPr>
            <a:t>module load [module]  		# load a module</a:t>
          </a:r>
          <a:endParaRPr lang="en-US">
            <a:solidFill>
              <a:schemeClr val="bg1">
                <a:lumMod val="50000"/>
              </a:schemeClr>
            </a:solidFill>
          </a:endParaRPr>
        </a:p>
      </dgm:t>
    </dgm:pt>
    <dgm:pt modelId="{C5A1EBEA-472F-4B57-B089-385B8C7F2370}" type="parTrans" cxnId="{A0013083-C532-43C0-88D8-99475A9F4953}">
      <dgm:prSet/>
      <dgm:spPr/>
      <dgm:t>
        <a:bodyPr/>
        <a:lstStyle/>
        <a:p>
          <a:endParaRPr lang="en-US"/>
        </a:p>
      </dgm:t>
    </dgm:pt>
    <dgm:pt modelId="{B718B4E8-EE17-4062-86FF-3C83D153AD6B}" type="sibTrans" cxnId="{A0013083-C532-43C0-88D8-99475A9F4953}">
      <dgm:prSet/>
      <dgm:spPr/>
      <dgm:t>
        <a:bodyPr/>
        <a:lstStyle/>
        <a:p>
          <a:endParaRPr lang="en-US"/>
        </a:p>
      </dgm:t>
    </dgm:pt>
    <dgm:pt modelId="{BAA6EE96-73D7-4068-AF0B-3CF7ACCC62AE}">
      <dgm:prSet/>
      <dgm:spPr/>
      <dgm:t>
        <a:bodyPr/>
        <a:lstStyle/>
        <a:p>
          <a:r>
            <a:rPr lang="en-US" b="1">
              <a:solidFill>
                <a:schemeClr val="bg1">
                  <a:lumMod val="50000"/>
                </a:schemeClr>
              </a:solidFill>
            </a:rPr>
            <a:t>module list               		# list all loaded modules</a:t>
          </a:r>
          <a:endParaRPr lang="en-US">
            <a:solidFill>
              <a:schemeClr val="bg1">
                <a:lumMod val="50000"/>
              </a:schemeClr>
            </a:solidFill>
          </a:endParaRPr>
        </a:p>
      </dgm:t>
    </dgm:pt>
    <dgm:pt modelId="{A9CB2C3B-C6AC-46C6-AA39-8CCCF5A40974}" type="parTrans" cxnId="{D868EB7D-0968-4C71-8BC3-23A453E012BD}">
      <dgm:prSet/>
      <dgm:spPr/>
      <dgm:t>
        <a:bodyPr/>
        <a:lstStyle/>
        <a:p>
          <a:endParaRPr lang="en-US"/>
        </a:p>
      </dgm:t>
    </dgm:pt>
    <dgm:pt modelId="{73A53DCB-FE44-4BB7-88B5-BF9804519802}" type="sibTrans" cxnId="{D868EB7D-0968-4C71-8BC3-23A453E012BD}">
      <dgm:prSet/>
      <dgm:spPr/>
      <dgm:t>
        <a:bodyPr/>
        <a:lstStyle/>
        <a:p>
          <a:endParaRPr lang="en-US"/>
        </a:p>
      </dgm:t>
    </dgm:pt>
    <dgm:pt modelId="{6CB0B683-D835-41CD-9A6C-E602CD9B7AF4}">
      <dgm:prSet/>
      <dgm:spPr/>
      <dgm:t>
        <a:bodyPr/>
        <a:lstStyle/>
        <a:p>
          <a:r>
            <a:rPr lang="en-US" b="1"/>
            <a:t>module unload [module]    	# unload a module</a:t>
          </a:r>
          <a:endParaRPr lang="en-US"/>
        </a:p>
      </dgm:t>
    </dgm:pt>
    <dgm:pt modelId="{22B6C7AE-9D48-44E9-91A6-4D9A1DE1C65F}" type="parTrans" cxnId="{8B358922-A86C-4701-91DD-4F6D8F093265}">
      <dgm:prSet/>
      <dgm:spPr/>
      <dgm:t>
        <a:bodyPr/>
        <a:lstStyle/>
        <a:p>
          <a:endParaRPr lang="en-US"/>
        </a:p>
      </dgm:t>
    </dgm:pt>
    <dgm:pt modelId="{BF2BABF5-4006-4D69-9D69-195384752184}" type="sibTrans" cxnId="{8B358922-A86C-4701-91DD-4F6D8F093265}">
      <dgm:prSet/>
      <dgm:spPr/>
      <dgm:t>
        <a:bodyPr/>
        <a:lstStyle/>
        <a:p>
          <a:endParaRPr lang="en-US"/>
        </a:p>
      </dgm:t>
    </dgm:pt>
    <dgm:pt modelId="{BCE8B9B8-3E1B-478B-B689-FFE023D9BA93}">
      <dgm:prSet/>
      <dgm:spPr/>
      <dgm:t>
        <a:bodyPr/>
        <a:lstStyle/>
        <a:p>
          <a:r>
            <a:rPr lang="en-US" b="1"/>
            <a:t>module purge              		# unload all modules</a:t>
          </a:r>
          <a:endParaRPr lang="en-US"/>
        </a:p>
      </dgm:t>
    </dgm:pt>
    <dgm:pt modelId="{9AE8ACF1-79BD-4D15-B906-4A05C1E5301C}" type="parTrans" cxnId="{35057B0D-9EA6-4A6B-9F42-890C09A71421}">
      <dgm:prSet/>
      <dgm:spPr/>
      <dgm:t>
        <a:bodyPr/>
        <a:lstStyle/>
        <a:p>
          <a:endParaRPr lang="en-US"/>
        </a:p>
      </dgm:t>
    </dgm:pt>
    <dgm:pt modelId="{761DEB07-D941-4CF1-8A71-3D9ADF2B576C}" type="sibTrans" cxnId="{35057B0D-9EA6-4A6B-9F42-890C09A71421}">
      <dgm:prSet/>
      <dgm:spPr/>
      <dgm:t>
        <a:bodyPr/>
        <a:lstStyle/>
        <a:p>
          <a:endParaRPr lang="en-US"/>
        </a:p>
      </dgm:t>
    </dgm:pt>
    <dgm:pt modelId="{4E326A66-8DAA-9346-94AF-B3CB33FD16E5}" type="pres">
      <dgm:prSet presAssocID="{4AAD8F6C-9296-4BC7-9BCF-58BDCEAC7B42}" presName="vert0" presStyleCnt="0">
        <dgm:presLayoutVars>
          <dgm:dir/>
          <dgm:animOne val="branch"/>
          <dgm:animLvl val="lvl"/>
        </dgm:presLayoutVars>
      </dgm:prSet>
      <dgm:spPr/>
    </dgm:pt>
    <dgm:pt modelId="{026CE46C-8B4F-1842-BCBE-A2BF0B966267}" type="pres">
      <dgm:prSet presAssocID="{2F41816F-238C-4425-9451-A5588DDA50D9}" presName="thickLine" presStyleLbl="alignNode1" presStyleIdx="0" presStyleCnt="6"/>
      <dgm:spPr/>
    </dgm:pt>
    <dgm:pt modelId="{9CD21D05-A4AF-D540-8106-FD35327E43EA}" type="pres">
      <dgm:prSet presAssocID="{2F41816F-238C-4425-9451-A5588DDA50D9}" presName="horz1" presStyleCnt="0"/>
      <dgm:spPr/>
    </dgm:pt>
    <dgm:pt modelId="{7AE8A999-8FFF-5744-AE73-1AE506F31C8F}" type="pres">
      <dgm:prSet presAssocID="{2F41816F-238C-4425-9451-A5588DDA50D9}" presName="tx1" presStyleLbl="revTx" presStyleIdx="0" presStyleCnt="6"/>
      <dgm:spPr/>
    </dgm:pt>
    <dgm:pt modelId="{E7078D5A-44B5-B144-B833-9A469F147CCF}" type="pres">
      <dgm:prSet presAssocID="{2F41816F-238C-4425-9451-A5588DDA50D9}" presName="vert1" presStyleCnt="0"/>
      <dgm:spPr/>
    </dgm:pt>
    <dgm:pt modelId="{6063C446-7AED-174B-A7F9-5054D3EFA714}" type="pres">
      <dgm:prSet presAssocID="{405B83AB-7B52-4D77-982D-D3766054EC9B}" presName="thickLine" presStyleLbl="alignNode1" presStyleIdx="1" presStyleCnt="6"/>
      <dgm:spPr/>
    </dgm:pt>
    <dgm:pt modelId="{D9052019-C692-0640-9F01-34CC2850AFC3}" type="pres">
      <dgm:prSet presAssocID="{405B83AB-7B52-4D77-982D-D3766054EC9B}" presName="horz1" presStyleCnt="0"/>
      <dgm:spPr/>
    </dgm:pt>
    <dgm:pt modelId="{51585C98-34C2-D840-8613-6E23C17962A3}" type="pres">
      <dgm:prSet presAssocID="{405B83AB-7B52-4D77-982D-D3766054EC9B}" presName="tx1" presStyleLbl="revTx" presStyleIdx="1" presStyleCnt="6"/>
      <dgm:spPr/>
    </dgm:pt>
    <dgm:pt modelId="{5C7C2633-E369-1846-8873-270F2BEAB2A4}" type="pres">
      <dgm:prSet presAssocID="{405B83AB-7B52-4D77-982D-D3766054EC9B}" presName="vert1" presStyleCnt="0"/>
      <dgm:spPr/>
    </dgm:pt>
    <dgm:pt modelId="{8C7C1929-17AA-EF41-8059-8B51A054A31E}" type="pres">
      <dgm:prSet presAssocID="{12128102-CD93-4E0F-9871-E6B42972E9C2}" presName="thickLine" presStyleLbl="alignNode1" presStyleIdx="2" presStyleCnt="6"/>
      <dgm:spPr/>
    </dgm:pt>
    <dgm:pt modelId="{40EA10E7-705D-AB47-9614-1787CF2839C6}" type="pres">
      <dgm:prSet presAssocID="{12128102-CD93-4E0F-9871-E6B42972E9C2}" presName="horz1" presStyleCnt="0"/>
      <dgm:spPr/>
    </dgm:pt>
    <dgm:pt modelId="{DD0F42D7-006F-4B48-AB08-83F0E6A8BFEB}" type="pres">
      <dgm:prSet presAssocID="{12128102-CD93-4E0F-9871-E6B42972E9C2}" presName="tx1" presStyleLbl="revTx" presStyleIdx="2" presStyleCnt="6"/>
      <dgm:spPr/>
    </dgm:pt>
    <dgm:pt modelId="{ECA30525-8636-FF4F-90F2-263E4FCE2FC8}" type="pres">
      <dgm:prSet presAssocID="{12128102-CD93-4E0F-9871-E6B42972E9C2}" presName="vert1" presStyleCnt="0"/>
      <dgm:spPr/>
    </dgm:pt>
    <dgm:pt modelId="{4A0920D8-75E5-A843-A109-101E25F133E0}" type="pres">
      <dgm:prSet presAssocID="{BAA6EE96-73D7-4068-AF0B-3CF7ACCC62AE}" presName="thickLine" presStyleLbl="alignNode1" presStyleIdx="3" presStyleCnt="6"/>
      <dgm:spPr/>
    </dgm:pt>
    <dgm:pt modelId="{D0019CB2-0A51-5849-ADBD-A47FD0E0EDCB}" type="pres">
      <dgm:prSet presAssocID="{BAA6EE96-73D7-4068-AF0B-3CF7ACCC62AE}" presName="horz1" presStyleCnt="0"/>
      <dgm:spPr/>
    </dgm:pt>
    <dgm:pt modelId="{EF916713-26D6-314C-9194-688FA8380FF3}" type="pres">
      <dgm:prSet presAssocID="{BAA6EE96-73D7-4068-AF0B-3CF7ACCC62AE}" presName="tx1" presStyleLbl="revTx" presStyleIdx="3" presStyleCnt="6"/>
      <dgm:spPr/>
    </dgm:pt>
    <dgm:pt modelId="{7B08B5FA-890E-AD4C-A1DB-2D2942347144}" type="pres">
      <dgm:prSet presAssocID="{BAA6EE96-73D7-4068-AF0B-3CF7ACCC62AE}" presName="vert1" presStyleCnt="0"/>
      <dgm:spPr/>
    </dgm:pt>
    <dgm:pt modelId="{68AC2231-B041-284A-8189-D21619E0B819}" type="pres">
      <dgm:prSet presAssocID="{6CB0B683-D835-41CD-9A6C-E602CD9B7AF4}" presName="thickLine" presStyleLbl="alignNode1" presStyleIdx="4" presStyleCnt="6"/>
      <dgm:spPr/>
    </dgm:pt>
    <dgm:pt modelId="{49ED1070-6A6A-6146-9D1F-B4509BCD265B}" type="pres">
      <dgm:prSet presAssocID="{6CB0B683-D835-41CD-9A6C-E602CD9B7AF4}" presName="horz1" presStyleCnt="0"/>
      <dgm:spPr/>
    </dgm:pt>
    <dgm:pt modelId="{FADB50B5-6063-4440-B8F5-C097023CCBB6}" type="pres">
      <dgm:prSet presAssocID="{6CB0B683-D835-41CD-9A6C-E602CD9B7AF4}" presName="tx1" presStyleLbl="revTx" presStyleIdx="4" presStyleCnt="6"/>
      <dgm:spPr/>
    </dgm:pt>
    <dgm:pt modelId="{C27AC0C7-982B-7846-9F48-7DD85B50A16E}" type="pres">
      <dgm:prSet presAssocID="{6CB0B683-D835-41CD-9A6C-E602CD9B7AF4}" presName="vert1" presStyleCnt="0"/>
      <dgm:spPr/>
    </dgm:pt>
    <dgm:pt modelId="{4F12764E-15D0-994B-A304-57F48D0FB4DE}" type="pres">
      <dgm:prSet presAssocID="{BCE8B9B8-3E1B-478B-B689-FFE023D9BA93}" presName="thickLine" presStyleLbl="alignNode1" presStyleIdx="5" presStyleCnt="6"/>
      <dgm:spPr/>
    </dgm:pt>
    <dgm:pt modelId="{A332DCD7-C69D-F24B-B556-FE7E16FE7A07}" type="pres">
      <dgm:prSet presAssocID="{BCE8B9B8-3E1B-478B-B689-FFE023D9BA93}" presName="horz1" presStyleCnt="0"/>
      <dgm:spPr/>
    </dgm:pt>
    <dgm:pt modelId="{54A48B3A-C960-6547-A093-EB0A919E6714}" type="pres">
      <dgm:prSet presAssocID="{BCE8B9B8-3E1B-478B-B689-FFE023D9BA93}" presName="tx1" presStyleLbl="revTx" presStyleIdx="5" presStyleCnt="6"/>
      <dgm:spPr/>
    </dgm:pt>
    <dgm:pt modelId="{428BED1D-461F-AA4C-9008-EF647C4E84B1}" type="pres">
      <dgm:prSet presAssocID="{BCE8B9B8-3E1B-478B-B689-FFE023D9BA93}" presName="vert1" presStyleCnt="0"/>
      <dgm:spPr/>
    </dgm:pt>
  </dgm:ptLst>
  <dgm:cxnLst>
    <dgm:cxn modelId="{35057B0D-9EA6-4A6B-9F42-890C09A71421}" srcId="{4AAD8F6C-9296-4BC7-9BCF-58BDCEAC7B42}" destId="{BCE8B9B8-3E1B-478B-B689-FFE023D9BA93}" srcOrd="5" destOrd="0" parTransId="{9AE8ACF1-79BD-4D15-B906-4A05C1E5301C}" sibTransId="{761DEB07-D941-4CF1-8A71-3D9ADF2B576C}"/>
    <dgm:cxn modelId="{741FF318-D622-C642-B5ED-2239814E3EE0}" type="presOf" srcId="{6CB0B683-D835-41CD-9A6C-E602CD9B7AF4}" destId="{FADB50B5-6063-4440-B8F5-C097023CCBB6}" srcOrd="0" destOrd="0" presId="urn:microsoft.com/office/officeart/2008/layout/LinedList"/>
    <dgm:cxn modelId="{8B358922-A86C-4701-91DD-4F6D8F093265}" srcId="{4AAD8F6C-9296-4BC7-9BCF-58BDCEAC7B42}" destId="{6CB0B683-D835-41CD-9A6C-E602CD9B7AF4}" srcOrd="4" destOrd="0" parTransId="{22B6C7AE-9D48-44E9-91A6-4D9A1DE1C65F}" sibTransId="{BF2BABF5-4006-4D69-9D69-195384752184}"/>
    <dgm:cxn modelId="{88C8BA28-AFAD-A044-B632-9DFF375E9708}" type="presOf" srcId="{4AAD8F6C-9296-4BC7-9BCF-58BDCEAC7B42}" destId="{4E326A66-8DAA-9346-94AF-B3CB33FD16E5}" srcOrd="0" destOrd="0" presId="urn:microsoft.com/office/officeart/2008/layout/LinedList"/>
    <dgm:cxn modelId="{02038274-02FE-C340-BDFA-5AD79AB01B41}" type="presOf" srcId="{BCE8B9B8-3E1B-478B-B689-FFE023D9BA93}" destId="{54A48B3A-C960-6547-A093-EB0A919E6714}" srcOrd="0" destOrd="0" presId="urn:microsoft.com/office/officeart/2008/layout/LinedList"/>
    <dgm:cxn modelId="{8D692176-EB77-436D-93BF-6608ABDFE73F}" srcId="{4AAD8F6C-9296-4BC7-9BCF-58BDCEAC7B42}" destId="{405B83AB-7B52-4D77-982D-D3766054EC9B}" srcOrd="1" destOrd="0" parTransId="{A1E8E9AB-83AC-4C8F-96D1-29D9F43574B1}" sibTransId="{138C75E6-30F6-4B71-99B8-D5500816165A}"/>
    <dgm:cxn modelId="{D868EB7D-0968-4C71-8BC3-23A453E012BD}" srcId="{4AAD8F6C-9296-4BC7-9BCF-58BDCEAC7B42}" destId="{BAA6EE96-73D7-4068-AF0B-3CF7ACCC62AE}" srcOrd="3" destOrd="0" parTransId="{A9CB2C3B-C6AC-46C6-AA39-8CCCF5A40974}" sibTransId="{73A53DCB-FE44-4BB7-88B5-BF9804519802}"/>
    <dgm:cxn modelId="{8435917F-B881-D94A-918E-0A19F7D77CCE}" type="presOf" srcId="{12128102-CD93-4E0F-9871-E6B42972E9C2}" destId="{DD0F42D7-006F-4B48-AB08-83F0E6A8BFEB}" srcOrd="0" destOrd="0" presId="urn:microsoft.com/office/officeart/2008/layout/LinedList"/>
    <dgm:cxn modelId="{A0013083-C532-43C0-88D8-99475A9F4953}" srcId="{4AAD8F6C-9296-4BC7-9BCF-58BDCEAC7B42}" destId="{12128102-CD93-4E0F-9871-E6B42972E9C2}" srcOrd="2" destOrd="0" parTransId="{C5A1EBEA-472F-4B57-B089-385B8C7F2370}" sibTransId="{B718B4E8-EE17-4062-86FF-3C83D153AD6B}"/>
    <dgm:cxn modelId="{395818A2-20A6-3E45-9D2E-81E883881A93}" type="presOf" srcId="{2F41816F-238C-4425-9451-A5588DDA50D9}" destId="{7AE8A999-8FFF-5744-AE73-1AE506F31C8F}" srcOrd="0" destOrd="0" presId="urn:microsoft.com/office/officeart/2008/layout/LinedList"/>
    <dgm:cxn modelId="{E1C05DA9-1640-2048-9AA5-2FA951BB656F}" type="presOf" srcId="{405B83AB-7B52-4D77-982D-D3766054EC9B}" destId="{51585C98-34C2-D840-8613-6E23C17962A3}" srcOrd="0" destOrd="0" presId="urn:microsoft.com/office/officeart/2008/layout/LinedList"/>
    <dgm:cxn modelId="{49AF2CEE-D6A4-48C0-B1BC-FC3BF35C17C3}" srcId="{4AAD8F6C-9296-4BC7-9BCF-58BDCEAC7B42}" destId="{2F41816F-238C-4425-9451-A5588DDA50D9}" srcOrd="0" destOrd="0" parTransId="{06DEC9DB-7F70-428B-AAF7-10354CD21611}" sibTransId="{8C999CAA-CA2C-4132-8F5E-FB6BCB0E7558}"/>
    <dgm:cxn modelId="{5298EBF9-98A2-6B41-82A7-E9AB501A3927}" type="presOf" srcId="{BAA6EE96-73D7-4068-AF0B-3CF7ACCC62AE}" destId="{EF916713-26D6-314C-9194-688FA8380FF3}" srcOrd="0" destOrd="0" presId="urn:microsoft.com/office/officeart/2008/layout/LinedList"/>
    <dgm:cxn modelId="{862FD2B9-5A8F-7747-B2EC-6F3649EDCB64}" type="presParOf" srcId="{4E326A66-8DAA-9346-94AF-B3CB33FD16E5}" destId="{026CE46C-8B4F-1842-BCBE-A2BF0B966267}" srcOrd="0" destOrd="0" presId="urn:microsoft.com/office/officeart/2008/layout/LinedList"/>
    <dgm:cxn modelId="{1C1E41BC-6342-6143-988B-7031DA2FDB1C}" type="presParOf" srcId="{4E326A66-8DAA-9346-94AF-B3CB33FD16E5}" destId="{9CD21D05-A4AF-D540-8106-FD35327E43EA}" srcOrd="1" destOrd="0" presId="urn:microsoft.com/office/officeart/2008/layout/LinedList"/>
    <dgm:cxn modelId="{4613D8FF-6252-0E45-A358-A889A690DDB5}" type="presParOf" srcId="{9CD21D05-A4AF-D540-8106-FD35327E43EA}" destId="{7AE8A999-8FFF-5744-AE73-1AE506F31C8F}" srcOrd="0" destOrd="0" presId="urn:microsoft.com/office/officeart/2008/layout/LinedList"/>
    <dgm:cxn modelId="{822A2E64-720E-4546-B36B-6D4A5C596D69}" type="presParOf" srcId="{9CD21D05-A4AF-D540-8106-FD35327E43EA}" destId="{E7078D5A-44B5-B144-B833-9A469F147CCF}" srcOrd="1" destOrd="0" presId="urn:microsoft.com/office/officeart/2008/layout/LinedList"/>
    <dgm:cxn modelId="{14137F09-FB42-4F4A-A3D6-03821A015176}" type="presParOf" srcId="{4E326A66-8DAA-9346-94AF-B3CB33FD16E5}" destId="{6063C446-7AED-174B-A7F9-5054D3EFA714}" srcOrd="2" destOrd="0" presId="urn:microsoft.com/office/officeart/2008/layout/LinedList"/>
    <dgm:cxn modelId="{314C750B-BAA1-5C4D-BAB8-1AE49B676867}" type="presParOf" srcId="{4E326A66-8DAA-9346-94AF-B3CB33FD16E5}" destId="{D9052019-C692-0640-9F01-34CC2850AFC3}" srcOrd="3" destOrd="0" presId="urn:microsoft.com/office/officeart/2008/layout/LinedList"/>
    <dgm:cxn modelId="{395089C0-4477-A049-BD8A-7A71C04632CF}" type="presParOf" srcId="{D9052019-C692-0640-9F01-34CC2850AFC3}" destId="{51585C98-34C2-D840-8613-6E23C17962A3}" srcOrd="0" destOrd="0" presId="urn:microsoft.com/office/officeart/2008/layout/LinedList"/>
    <dgm:cxn modelId="{C9634EED-BA75-3048-A0AD-4CC59E3D6342}" type="presParOf" srcId="{D9052019-C692-0640-9F01-34CC2850AFC3}" destId="{5C7C2633-E369-1846-8873-270F2BEAB2A4}" srcOrd="1" destOrd="0" presId="urn:microsoft.com/office/officeart/2008/layout/LinedList"/>
    <dgm:cxn modelId="{06659C29-4C3E-CD4B-ADFB-468A0A637350}" type="presParOf" srcId="{4E326A66-8DAA-9346-94AF-B3CB33FD16E5}" destId="{8C7C1929-17AA-EF41-8059-8B51A054A31E}" srcOrd="4" destOrd="0" presId="urn:microsoft.com/office/officeart/2008/layout/LinedList"/>
    <dgm:cxn modelId="{4F6D9F67-D43D-AF4E-9F28-CEAA8C57575B}" type="presParOf" srcId="{4E326A66-8DAA-9346-94AF-B3CB33FD16E5}" destId="{40EA10E7-705D-AB47-9614-1787CF2839C6}" srcOrd="5" destOrd="0" presId="urn:microsoft.com/office/officeart/2008/layout/LinedList"/>
    <dgm:cxn modelId="{668DA2BB-A383-3744-A167-430A08C0A791}" type="presParOf" srcId="{40EA10E7-705D-AB47-9614-1787CF2839C6}" destId="{DD0F42D7-006F-4B48-AB08-83F0E6A8BFEB}" srcOrd="0" destOrd="0" presId="urn:microsoft.com/office/officeart/2008/layout/LinedList"/>
    <dgm:cxn modelId="{01CBA637-AAAF-8F4C-A764-551DC98B7BF3}" type="presParOf" srcId="{40EA10E7-705D-AB47-9614-1787CF2839C6}" destId="{ECA30525-8636-FF4F-90F2-263E4FCE2FC8}" srcOrd="1" destOrd="0" presId="urn:microsoft.com/office/officeart/2008/layout/LinedList"/>
    <dgm:cxn modelId="{4383853B-3D92-924B-8CE5-21568B2BC2A9}" type="presParOf" srcId="{4E326A66-8DAA-9346-94AF-B3CB33FD16E5}" destId="{4A0920D8-75E5-A843-A109-101E25F133E0}" srcOrd="6" destOrd="0" presId="urn:microsoft.com/office/officeart/2008/layout/LinedList"/>
    <dgm:cxn modelId="{939F407F-5988-8A43-8E33-E6CD3C6DC8A9}" type="presParOf" srcId="{4E326A66-8DAA-9346-94AF-B3CB33FD16E5}" destId="{D0019CB2-0A51-5849-ADBD-A47FD0E0EDCB}" srcOrd="7" destOrd="0" presId="urn:microsoft.com/office/officeart/2008/layout/LinedList"/>
    <dgm:cxn modelId="{A6E4B6F1-D1DB-0F48-B96D-C94E5FE40F61}" type="presParOf" srcId="{D0019CB2-0A51-5849-ADBD-A47FD0E0EDCB}" destId="{EF916713-26D6-314C-9194-688FA8380FF3}" srcOrd="0" destOrd="0" presId="urn:microsoft.com/office/officeart/2008/layout/LinedList"/>
    <dgm:cxn modelId="{80C27C5E-9A24-D949-A12D-0D7027A23B0C}" type="presParOf" srcId="{D0019CB2-0A51-5849-ADBD-A47FD0E0EDCB}" destId="{7B08B5FA-890E-AD4C-A1DB-2D2942347144}" srcOrd="1" destOrd="0" presId="urn:microsoft.com/office/officeart/2008/layout/LinedList"/>
    <dgm:cxn modelId="{048BF7BB-1730-7247-9A2C-54786F7565FF}" type="presParOf" srcId="{4E326A66-8DAA-9346-94AF-B3CB33FD16E5}" destId="{68AC2231-B041-284A-8189-D21619E0B819}" srcOrd="8" destOrd="0" presId="urn:microsoft.com/office/officeart/2008/layout/LinedList"/>
    <dgm:cxn modelId="{8435A015-EB8B-9144-BAFE-182B8DCCA80E}" type="presParOf" srcId="{4E326A66-8DAA-9346-94AF-B3CB33FD16E5}" destId="{49ED1070-6A6A-6146-9D1F-B4509BCD265B}" srcOrd="9" destOrd="0" presId="urn:microsoft.com/office/officeart/2008/layout/LinedList"/>
    <dgm:cxn modelId="{AF8D42EA-83EF-CB49-A6FD-B17B2F0F6634}" type="presParOf" srcId="{49ED1070-6A6A-6146-9D1F-B4509BCD265B}" destId="{FADB50B5-6063-4440-B8F5-C097023CCBB6}" srcOrd="0" destOrd="0" presId="urn:microsoft.com/office/officeart/2008/layout/LinedList"/>
    <dgm:cxn modelId="{C1A30FDE-D8BB-3842-8A5A-B1209CF6C441}" type="presParOf" srcId="{49ED1070-6A6A-6146-9D1F-B4509BCD265B}" destId="{C27AC0C7-982B-7846-9F48-7DD85B50A16E}" srcOrd="1" destOrd="0" presId="urn:microsoft.com/office/officeart/2008/layout/LinedList"/>
    <dgm:cxn modelId="{2756245F-09B3-8A4C-9813-0676A350A0A5}" type="presParOf" srcId="{4E326A66-8DAA-9346-94AF-B3CB33FD16E5}" destId="{4F12764E-15D0-994B-A304-57F48D0FB4DE}" srcOrd="10" destOrd="0" presId="urn:microsoft.com/office/officeart/2008/layout/LinedList"/>
    <dgm:cxn modelId="{1307FB06-F0A1-AE44-B6CC-D66DE518E23A}" type="presParOf" srcId="{4E326A66-8DAA-9346-94AF-B3CB33FD16E5}" destId="{A332DCD7-C69D-F24B-B556-FE7E16FE7A07}" srcOrd="11" destOrd="0" presId="urn:microsoft.com/office/officeart/2008/layout/LinedList"/>
    <dgm:cxn modelId="{F362643B-7ED1-0D40-A194-85D8C1133151}" type="presParOf" srcId="{A332DCD7-C69D-F24B-B556-FE7E16FE7A07}" destId="{54A48B3A-C960-6547-A093-EB0A919E6714}" srcOrd="0" destOrd="0" presId="urn:microsoft.com/office/officeart/2008/layout/LinedList"/>
    <dgm:cxn modelId="{CBCCC484-E55F-AD47-AFCA-5488B49F8ED0}" type="presParOf" srcId="{A332DCD7-C69D-F24B-B556-FE7E16FE7A07}" destId="{428BED1D-461F-AA4C-9008-EF647C4E84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C1B90B-85BE-7D4F-A1EA-67B10C3AC50C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B0A7B79B-37FF-7B43-8FB6-26DDCA3C28F2}">
      <dgm:prSet phldrT="[Text]"/>
      <dgm:spPr/>
      <dgm:t>
        <a:bodyPr/>
        <a:lstStyle/>
        <a:p>
          <a:r>
            <a:rPr kumimoji="0" lang="en-MA" altLang="en-MA" b="1" i="0" u="none" strike="noStrike" cap="none" normalizeH="0" baseline="0">
              <a:ln/>
              <a:effectLst/>
              <a:latin typeface="Arial" panose="020B0604020202020204" pitchFamily="34" charset="0"/>
            </a:rPr>
            <a:t>Check the Docs</a:t>
          </a:r>
        </a:p>
      </dgm:t>
    </dgm:pt>
    <dgm:pt modelId="{9AD00E4E-7161-E44E-96B0-B566316A07E4}" type="parTrans" cxnId="{A123A50F-7270-6440-8D48-91D9153327CB}">
      <dgm:prSet/>
      <dgm:spPr/>
      <dgm:t>
        <a:bodyPr/>
        <a:lstStyle/>
        <a:p>
          <a:endParaRPr lang="en-US"/>
        </a:p>
      </dgm:t>
    </dgm:pt>
    <dgm:pt modelId="{56712951-BE98-254E-B3AB-6C1B2DCBBC92}" type="sibTrans" cxnId="{A123A50F-7270-6440-8D48-91D9153327CB}">
      <dgm:prSet/>
      <dgm:spPr/>
      <dgm:t>
        <a:bodyPr/>
        <a:lstStyle/>
        <a:p>
          <a:endParaRPr lang="en-US"/>
        </a:p>
      </dgm:t>
    </dgm:pt>
    <dgm:pt modelId="{0E6309A8-62BD-9843-A789-5F335FC4562E}">
      <dgm:prSet phldrT="[Text]"/>
      <dgm:spPr/>
      <dgm:t>
        <a:bodyPr/>
        <a:lstStyle/>
        <a:p>
          <a:pPr>
            <a:buClrTx/>
            <a:buSzTx/>
            <a:buFontTx/>
            <a:buAutoNum type="arabicPeriod" startAt="2"/>
          </a:pPr>
          <a:r>
            <a:rPr kumimoji="0" lang="en-MA" altLang="en-MA" b="1" i="0" u="none" strike="noStrike" cap="none" normalizeH="0" baseline="0">
              <a:ln/>
              <a:effectLst/>
              <a:latin typeface="Arial" panose="020B0604020202020204" pitchFamily="34" charset="0"/>
            </a:rPr>
            <a:t>Search the Error:</a:t>
          </a:r>
        </a:p>
        <a:p>
          <a:pPr>
            <a:buClrTx/>
            <a:buSzTx/>
            <a:buFontTx/>
            <a:buAutoNum type="arabicPeriod" startAt="2"/>
          </a:pPr>
          <a:r>
            <a:rPr kumimoji="0" lang="en-MA" altLang="en-MA" b="0" i="0" u="none" strike="noStrike" cap="none" normalizeH="0" baseline="0">
              <a:ln/>
              <a:effectLst/>
              <a:latin typeface="Arial" panose="020B0604020202020204" pitchFamily="34" charset="0"/>
            </a:rPr>
            <a:t>Google the error message + "slurm" or "linux".</a:t>
          </a:r>
          <a:endParaRPr lang="en-US"/>
        </a:p>
      </dgm:t>
    </dgm:pt>
    <dgm:pt modelId="{FE61DF68-22A9-7541-A276-4987834AF64A}" type="parTrans" cxnId="{5302EAC4-C156-434B-96B6-0AC6705E2A0F}">
      <dgm:prSet/>
      <dgm:spPr/>
      <dgm:t>
        <a:bodyPr/>
        <a:lstStyle/>
        <a:p>
          <a:endParaRPr lang="en-US"/>
        </a:p>
      </dgm:t>
    </dgm:pt>
    <dgm:pt modelId="{DAD2C420-4A1D-9442-80D7-75B558A9196A}" type="sibTrans" cxnId="{5302EAC4-C156-434B-96B6-0AC6705E2A0F}">
      <dgm:prSet/>
      <dgm:spPr/>
      <dgm:t>
        <a:bodyPr/>
        <a:lstStyle/>
        <a:p>
          <a:endParaRPr lang="en-US"/>
        </a:p>
      </dgm:t>
    </dgm:pt>
    <dgm:pt modelId="{3622FC60-7796-6A49-A62C-D584EC5E6139}">
      <dgm:prSet phldrT="[Text]"/>
      <dgm:spPr/>
      <dgm:t>
        <a:bodyPr/>
        <a:lstStyle/>
        <a:p>
          <a:pPr>
            <a:buClrTx/>
            <a:buSzTx/>
            <a:buFontTx/>
            <a:buAutoNum type="arabicPeriod" startAt="3"/>
          </a:pPr>
          <a:r>
            <a:rPr kumimoji="0" lang="en-MA" altLang="en-MA" b="1" i="0" u="none" strike="noStrike" cap="none" normalizeH="0" baseline="0">
              <a:ln/>
              <a:effectLst/>
              <a:latin typeface="Arial" panose="020B0604020202020204" pitchFamily="34" charset="0"/>
            </a:rPr>
            <a:t>Send message to HPCvLab-UAlg</a:t>
          </a:r>
          <a:r>
            <a:rPr kumimoji="0" lang="en-MA" altLang="en-MA" b="0" i="0" u="none" strike="noStrike" cap="none" normalizeH="0" baseline="0">
              <a:ln/>
              <a:effectLst/>
            </a:rPr>
            <a:t>.</a:t>
          </a:r>
          <a:endParaRPr lang="en-US"/>
        </a:p>
      </dgm:t>
    </dgm:pt>
    <dgm:pt modelId="{BB124497-EFCA-6E4E-B55E-D473E30FB0E2}" type="parTrans" cxnId="{02D4440A-AF91-7947-BD78-7EE708666067}">
      <dgm:prSet/>
      <dgm:spPr/>
      <dgm:t>
        <a:bodyPr/>
        <a:lstStyle/>
        <a:p>
          <a:endParaRPr lang="en-US"/>
        </a:p>
      </dgm:t>
    </dgm:pt>
    <dgm:pt modelId="{74F79C38-88A8-F84B-82BB-24572D53DE86}" type="sibTrans" cxnId="{02D4440A-AF91-7947-BD78-7EE708666067}">
      <dgm:prSet/>
      <dgm:spPr/>
      <dgm:t>
        <a:bodyPr/>
        <a:lstStyle/>
        <a:p>
          <a:endParaRPr lang="en-US"/>
        </a:p>
      </dgm:t>
    </dgm:pt>
    <dgm:pt modelId="{37B4DFD9-5092-0547-BE7A-FE93C1485D85}" type="pres">
      <dgm:prSet presAssocID="{50C1B90B-85BE-7D4F-A1EA-67B10C3AC50C}" presName="Name0" presStyleCnt="0">
        <dgm:presLayoutVars>
          <dgm:dir/>
          <dgm:resizeHandles val="exact"/>
        </dgm:presLayoutVars>
      </dgm:prSet>
      <dgm:spPr/>
    </dgm:pt>
    <dgm:pt modelId="{CFA8A09E-84A4-C94B-9F52-BC8B723A9E5B}" type="pres">
      <dgm:prSet presAssocID="{B0A7B79B-37FF-7B43-8FB6-26DDCA3C28F2}" presName="node" presStyleLbl="node1" presStyleIdx="0" presStyleCnt="3">
        <dgm:presLayoutVars>
          <dgm:bulletEnabled val="1"/>
        </dgm:presLayoutVars>
      </dgm:prSet>
      <dgm:spPr/>
    </dgm:pt>
    <dgm:pt modelId="{01671684-654F-5B4F-8BEC-4D44D349DD66}" type="pres">
      <dgm:prSet presAssocID="{56712951-BE98-254E-B3AB-6C1B2DCBBC92}" presName="sibTrans" presStyleLbl="sibTrans2D1" presStyleIdx="0" presStyleCnt="2"/>
      <dgm:spPr/>
    </dgm:pt>
    <dgm:pt modelId="{C70E361E-68BB-A648-A2E8-A86BC0DA062C}" type="pres">
      <dgm:prSet presAssocID="{56712951-BE98-254E-B3AB-6C1B2DCBBC92}" presName="connectorText" presStyleLbl="sibTrans2D1" presStyleIdx="0" presStyleCnt="2"/>
      <dgm:spPr/>
    </dgm:pt>
    <dgm:pt modelId="{A737E68C-0AC4-6641-81BD-A58488D86A00}" type="pres">
      <dgm:prSet presAssocID="{0E6309A8-62BD-9843-A789-5F335FC4562E}" presName="node" presStyleLbl="node1" presStyleIdx="1" presStyleCnt="3" custScaleX="151015">
        <dgm:presLayoutVars>
          <dgm:bulletEnabled val="1"/>
        </dgm:presLayoutVars>
      </dgm:prSet>
      <dgm:spPr/>
    </dgm:pt>
    <dgm:pt modelId="{93F50F51-3CF9-DC4E-A5FA-6BE87739D85B}" type="pres">
      <dgm:prSet presAssocID="{DAD2C420-4A1D-9442-80D7-75B558A9196A}" presName="sibTrans" presStyleLbl="sibTrans2D1" presStyleIdx="1" presStyleCnt="2"/>
      <dgm:spPr/>
    </dgm:pt>
    <dgm:pt modelId="{E69E263A-752F-4D43-AF13-4DC1C3D5E6E6}" type="pres">
      <dgm:prSet presAssocID="{DAD2C420-4A1D-9442-80D7-75B558A9196A}" presName="connectorText" presStyleLbl="sibTrans2D1" presStyleIdx="1" presStyleCnt="2"/>
      <dgm:spPr/>
    </dgm:pt>
    <dgm:pt modelId="{BD05EE49-7B26-6A48-9150-DA94C6C5B99E}" type="pres">
      <dgm:prSet presAssocID="{3622FC60-7796-6A49-A62C-D584EC5E6139}" presName="node" presStyleLbl="node1" presStyleIdx="2" presStyleCnt="3">
        <dgm:presLayoutVars>
          <dgm:bulletEnabled val="1"/>
        </dgm:presLayoutVars>
      </dgm:prSet>
      <dgm:spPr/>
    </dgm:pt>
  </dgm:ptLst>
  <dgm:cxnLst>
    <dgm:cxn modelId="{02D4440A-AF91-7947-BD78-7EE708666067}" srcId="{50C1B90B-85BE-7D4F-A1EA-67B10C3AC50C}" destId="{3622FC60-7796-6A49-A62C-D584EC5E6139}" srcOrd="2" destOrd="0" parTransId="{BB124497-EFCA-6E4E-B55E-D473E30FB0E2}" sibTransId="{74F79C38-88A8-F84B-82BB-24572D53DE86}"/>
    <dgm:cxn modelId="{A123A50F-7270-6440-8D48-91D9153327CB}" srcId="{50C1B90B-85BE-7D4F-A1EA-67B10C3AC50C}" destId="{B0A7B79B-37FF-7B43-8FB6-26DDCA3C28F2}" srcOrd="0" destOrd="0" parTransId="{9AD00E4E-7161-E44E-96B0-B566316A07E4}" sibTransId="{56712951-BE98-254E-B3AB-6C1B2DCBBC92}"/>
    <dgm:cxn modelId="{407B2418-AF71-3540-830B-8EBA91BADA6F}" type="presOf" srcId="{DAD2C420-4A1D-9442-80D7-75B558A9196A}" destId="{93F50F51-3CF9-DC4E-A5FA-6BE87739D85B}" srcOrd="0" destOrd="0" presId="urn:microsoft.com/office/officeart/2005/8/layout/process1"/>
    <dgm:cxn modelId="{A2DB5195-A3A6-D747-9FEF-8C28894E451E}" type="presOf" srcId="{56712951-BE98-254E-B3AB-6C1B2DCBBC92}" destId="{01671684-654F-5B4F-8BEC-4D44D349DD66}" srcOrd="0" destOrd="0" presId="urn:microsoft.com/office/officeart/2005/8/layout/process1"/>
    <dgm:cxn modelId="{A6B09F9A-5014-854D-9EC5-686497892128}" type="presOf" srcId="{0E6309A8-62BD-9843-A789-5F335FC4562E}" destId="{A737E68C-0AC4-6641-81BD-A58488D86A00}" srcOrd="0" destOrd="0" presId="urn:microsoft.com/office/officeart/2005/8/layout/process1"/>
    <dgm:cxn modelId="{5302EAC4-C156-434B-96B6-0AC6705E2A0F}" srcId="{50C1B90B-85BE-7D4F-A1EA-67B10C3AC50C}" destId="{0E6309A8-62BD-9843-A789-5F335FC4562E}" srcOrd="1" destOrd="0" parTransId="{FE61DF68-22A9-7541-A276-4987834AF64A}" sibTransId="{DAD2C420-4A1D-9442-80D7-75B558A9196A}"/>
    <dgm:cxn modelId="{98500BCE-210F-5E4F-A634-DE182FE83FB6}" type="presOf" srcId="{56712951-BE98-254E-B3AB-6C1B2DCBBC92}" destId="{C70E361E-68BB-A648-A2E8-A86BC0DA062C}" srcOrd="1" destOrd="0" presId="urn:microsoft.com/office/officeart/2005/8/layout/process1"/>
    <dgm:cxn modelId="{BF77CACF-145C-D244-AE1E-6952926E3C65}" type="presOf" srcId="{B0A7B79B-37FF-7B43-8FB6-26DDCA3C28F2}" destId="{CFA8A09E-84A4-C94B-9F52-BC8B723A9E5B}" srcOrd="0" destOrd="0" presId="urn:microsoft.com/office/officeart/2005/8/layout/process1"/>
    <dgm:cxn modelId="{3A2605D2-C41B-C245-8422-13ECAFFEA2CB}" type="presOf" srcId="{50C1B90B-85BE-7D4F-A1EA-67B10C3AC50C}" destId="{37B4DFD9-5092-0547-BE7A-FE93C1485D85}" srcOrd="0" destOrd="0" presId="urn:microsoft.com/office/officeart/2005/8/layout/process1"/>
    <dgm:cxn modelId="{8BB74BDF-ED82-6A47-ACD0-35E0CEA2B4AB}" type="presOf" srcId="{3622FC60-7796-6A49-A62C-D584EC5E6139}" destId="{BD05EE49-7B26-6A48-9150-DA94C6C5B99E}" srcOrd="0" destOrd="0" presId="urn:microsoft.com/office/officeart/2005/8/layout/process1"/>
    <dgm:cxn modelId="{31BBDBF2-BAC0-1048-A5C8-5194E70469FF}" type="presOf" srcId="{DAD2C420-4A1D-9442-80D7-75B558A9196A}" destId="{E69E263A-752F-4D43-AF13-4DC1C3D5E6E6}" srcOrd="1" destOrd="0" presId="urn:microsoft.com/office/officeart/2005/8/layout/process1"/>
    <dgm:cxn modelId="{9327D6A7-1E17-CC4A-81A0-F05815FD379D}" type="presParOf" srcId="{37B4DFD9-5092-0547-BE7A-FE93C1485D85}" destId="{CFA8A09E-84A4-C94B-9F52-BC8B723A9E5B}" srcOrd="0" destOrd="0" presId="urn:microsoft.com/office/officeart/2005/8/layout/process1"/>
    <dgm:cxn modelId="{04934015-573E-2148-9740-8BE33EC4690A}" type="presParOf" srcId="{37B4DFD9-5092-0547-BE7A-FE93C1485D85}" destId="{01671684-654F-5B4F-8BEC-4D44D349DD66}" srcOrd="1" destOrd="0" presId="urn:microsoft.com/office/officeart/2005/8/layout/process1"/>
    <dgm:cxn modelId="{10A766EB-0D2B-CF46-A475-20F4B5FBEB37}" type="presParOf" srcId="{01671684-654F-5B4F-8BEC-4D44D349DD66}" destId="{C70E361E-68BB-A648-A2E8-A86BC0DA062C}" srcOrd="0" destOrd="0" presId="urn:microsoft.com/office/officeart/2005/8/layout/process1"/>
    <dgm:cxn modelId="{B7C6E4B6-4926-9443-B746-CF9B1DE26027}" type="presParOf" srcId="{37B4DFD9-5092-0547-BE7A-FE93C1485D85}" destId="{A737E68C-0AC4-6641-81BD-A58488D86A00}" srcOrd="2" destOrd="0" presId="urn:microsoft.com/office/officeart/2005/8/layout/process1"/>
    <dgm:cxn modelId="{54B52A31-72B5-7B40-A59D-E85B12496457}" type="presParOf" srcId="{37B4DFD9-5092-0547-BE7A-FE93C1485D85}" destId="{93F50F51-3CF9-DC4E-A5FA-6BE87739D85B}" srcOrd="3" destOrd="0" presId="urn:microsoft.com/office/officeart/2005/8/layout/process1"/>
    <dgm:cxn modelId="{2C442160-ADEF-424D-851C-7E8C7037D8CD}" type="presParOf" srcId="{93F50F51-3CF9-DC4E-A5FA-6BE87739D85B}" destId="{E69E263A-752F-4D43-AF13-4DC1C3D5E6E6}" srcOrd="0" destOrd="0" presId="urn:microsoft.com/office/officeart/2005/8/layout/process1"/>
    <dgm:cxn modelId="{66EAFB03-BB19-DF47-8942-1247E27F180E}" type="presParOf" srcId="{37B4DFD9-5092-0547-BE7A-FE93C1485D85}" destId="{BD05EE49-7B26-6A48-9150-DA94C6C5B99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avail             	 	# show available modules</a:t>
          </a:r>
          <a:endParaRPr lang="en-US" sz="2800" kern="1200"/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spider			# search for  a module</a:t>
          </a:r>
          <a:endParaRPr lang="en-US" sz="2800" kern="1200"/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load [module]  		# load a module</a:t>
          </a:r>
          <a:endParaRPr lang="en-US" sz="2800" kern="1200"/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list               		# list all loaded modules</a:t>
          </a:r>
          <a:endParaRPr lang="en-US" sz="2800" kern="1200"/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unload [module]    	# unload a module</a:t>
          </a:r>
          <a:endParaRPr lang="en-US" sz="2800" kern="120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purge              		# unload all modules</a:t>
          </a:r>
          <a:endParaRPr lang="en-US" sz="2800" kern="1200"/>
        </a:p>
      </dsp:txBody>
      <dsp:txXfrm>
        <a:off x="0" y="3087803"/>
        <a:ext cx="9525000" cy="617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sz="2800" kern="1200">
            <a:solidFill>
              <a:schemeClr val="bg1">
                <a:lumMod val="50000"/>
              </a:schemeClr>
            </a:solidFill>
          </a:endParaRPr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spider			# search for  a module</a:t>
          </a:r>
          <a:endParaRPr lang="en-US" sz="2800" kern="1200"/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load [module]  		# load a module</a:t>
          </a:r>
          <a:endParaRPr lang="en-US" sz="2800" kern="1200"/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list               		# list all loaded modules</a:t>
          </a:r>
          <a:endParaRPr lang="en-US" sz="2800" kern="1200"/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unload [module]    	# unload a module</a:t>
          </a:r>
          <a:endParaRPr lang="en-US" sz="2800" kern="120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purge              		# unload all modules</a:t>
          </a:r>
          <a:endParaRPr lang="en-US" sz="2800" kern="1200"/>
        </a:p>
      </dsp:txBody>
      <dsp:txXfrm>
        <a:off x="0" y="3087803"/>
        <a:ext cx="9525000" cy="617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sz="2800" kern="1200">
            <a:solidFill>
              <a:schemeClr val="bg1">
                <a:lumMod val="50000"/>
              </a:schemeClr>
            </a:solidFill>
          </a:endParaRPr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sz="2800" kern="1200">
            <a:solidFill>
              <a:schemeClr val="bg1">
                <a:lumMod val="50000"/>
              </a:schemeClr>
            </a:solidFill>
          </a:endParaRPr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load [module]  		# load a module</a:t>
          </a:r>
          <a:endParaRPr lang="en-US" sz="2800" kern="1200"/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list               		# list all loaded modules</a:t>
          </a:r>
          <a:endParaRPr lang="en-US" sz="2800" kern="1200"/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unload [module]    	# unload a module</a:t>
          </a:r>
          <a:endParaRPr lang="en-US" sz="2800" kern="120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purge              		# unload all modules</a:t>
          </a:r>
          <a:endParaRPr lang="en-US" sz="2800" kern="1200"/>
        </a:p>
      </dsp:txBody>
      <dsp:txXfrm>
        <a:off x="0" y="3087803"/>
        <a:ext cx="9525000" cy="617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CE46C-8B4F-1842-BCBE-A2BF0B966267}">
      <dsp:nvSpPr>
        <dsp:cNvPr id="0" name=""/>
        <dsp:cNvSpPr/>
      </dsp:nvSpPr>
      <dsp:spPr>
        <a:xfrm>
          <a:off x="0" y="1809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E8A999-8FFF-5744-AE73-1AE506F31C8F}">
      <dsp:nvSpPr>
        <dsp:cNvPr id="0" name=""/>
        <dsp:cNvSpPr/>
      </dsp:nvSpPr>
      <dsp:spPr>
        <a:xfrm>
          <a:off x="0" y="1809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bg1">
                  <a:lumMod val="50000"/>
                </a:schemeClr>
              </a:solidFill>
            </a:rPr>
            <a:t>module avail             	 	# show available modules</a:t>
          </a:r>
          <a:endParaRPr lang="en-US" sz="2800" kern="1200">
            <a:solidFill>
              <a:schemeClr val="bg1">
                <a:lumMod val="50000"/>
              </a:schemeClr>
            </a:solidFill>
          </a:endParaRPr>
        </a:p>
      </dsp:txBody>
      <dsp:txXfrm>
        <a:off x="0" y="1809"/>
        <a:ext cx="9525000" cy="617198"/>
      </dsp:txXfrm>
    </dsp:sp>
    <dsp:sp modelId="{6063C446-7AED-174B-A7F9-5054D3EFA714}">
      <dsp:nvSpPr>
        <dsp:cNvPr id="0" name=""/>
        <dsp:cNvSpPr/>
      </dsp:nvSpPr>
      <dsp:spPr>
        <a:xfrm>
          <a:off x="0" y="619008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585C98-34C2-D840-8613-6E23C17962A3}">
      <dsp:nvSpPr>
        <dsp:cNvPr id="0" name=""/>
        <dsp:cNvSpPr/>
      </dsp:nvSpPr>
      <dsp:spPr>
        <a:xfrm>
          <a:off x="0" y="619008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bg1">
                  <a:lumMod val="50000"/>
                </a:schemeClr>
              </a:solidFill>
            </a:rPr>
            <a:t>module spider			# search for  a module</a:t>
          </a:r>
          <a:endParaRPr lang="en-US" sz="2800" kern="1200">
            <a:solidFill>
              <a:schemeClr val="bg1">
                <a:lumMod val="50000"/>
              </a:schemeClr>
            </a:solidFill>
          </a:endParaRPr>
        </a:p>
      </dsp:txBody>
      <dsp:txXfrm>
        <a:off x="0" y="619008"/>
        <a:ext cx="9525000" cy="617198"/>
      </dsp:txXfrm>
    </dsp:sp>
    <dsp:sp modelId="{8C7C1929-17AA-EF41-8059-8B51A054A31E}">
      <dsp:nvSpPr>
        <dsp:cNvPr id="0" name=""/>
        <dsp:cNvSpPr/>
      </dsp:nvSpPr>
      <dsp:spPr>
        <a:xfrm>
          <a:off x="0" y="1236207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F42D7-006F-4B48-AB08-83F0E6A8BFEB}">
      <dsp:nvSpPr>
        <dsp:cNvPr id="0" name=""/>
        <dsp:cNvSpPr/>
      </dsp:nvSpPr>
      <dsp:spPr>
        <a:xfrm>
          <a:off x="0" y="1236207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bg1">
                  <a:lumMod val="50000"/>
                </a:schemeClr>
              </a:solidFill>
            </a:rPr>
            <a:t>module load [module]  		# load a module</a:t>
          </a:r>
          <a:endParaRPr lang="en-US" sz="2800" kern="1200">
            <a:solidFill>
              <a:schemeClr val="bg1">
                <a:lumMod val="50000"/>
              </a:schemeClr>
            </a:solidFill>
          </a:endParaRPr>
        </a:p>
      </dsp:txBody>
      <dsp:txXfrm>
        <a:off x="0" y="1236207"/>
        <a:ext cx="9525000" cy="617198"/>
      </dsp:txXfrm>
    </dsp:sp>
    <dsp:sp modelId="{4A0920D8-75E5-A843-A109-101E25F133E0}">
      <dsp:nvSpPr>
        <dsp:cNvPr id="0" name=""/>
        <dsp:cNvSpPr/>
      </dsp:nvSpPr>
      <dsp:spPr>
        <a:xfrm>
          <a:off x="0" y="1853406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916713-26D6-314C-9194-688FA8380FF3}">
      <dsp:nvSpPr>
        <dsp:cNvPr id="0" name=""/>
        <dsp:cNvSpPr/>
      </dsp:nvSpPr>
      <dsp:spPr>
        <a:xfrm>
          <a:off x="0" y="1853406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bg1">
                  <a:lumMod val="50000"/>
                </a:schemeClr>
              </a:solidFill>
            </a:rPr>
            <a:t>module list               		# list all loaded modules</a:t>
          </a:r>
          <a:endParaRPr lang="en-US" sz="2800" kern="1200">
            <a:solidFill>
              <a:schemeClr val="bg1">
                <a:lumMod val="50000"/>
              </a:schemeClr>
            </a:solidFill>
          </a:endParaRPr>
        </a:p>
      </dsp:txBody>
      <dsp:txXfrm>
        <a:off x="0" y="1853406"/>
        <a:ext cx="9525000" cy="617198"/>
      </dsp:txXfrm>
    </dsp:sp>
    <dsp:sp modelId="{68AC2231-B041-284A-8189-D21619E0B819}">
      <dsp:nvSpPr>
        <dsp:cNvPr id="0" name=""/>
        <dsp:cNvSpPr/>
      </dsp:nvSpPr>
      <dsp:spPr>
        <a:xfrm>
          <a:off x="0" y="2470604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B50B5-6063-4440-B8F5-C097023CCBB6}">
      <dsp:nvSpPr>
        <dsp:cNvPr id="0" name=""/>
        <dsp:cNvSpPr/>
      </dsp:nvSpPr>
      <dsp:spPr>
        <a:xfrm>
          <a:off x="0" y="2470604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unload [module]    	# unload a module</a:t>
          </a:r>
          <a:endParaRPr lang="en-US" sz="2800" kern="1200"/>
        </a:p>
      </dsp:txBody>
      <dsp:txXfrm>
        <a:off x="0" y="2470604"/>
        <a:ext cx="9525000" cy="617198"/>
      </dsp:txXfrm>
    </dsp:sp>
    <dsp:sp modelId="{4F12764E-15D0-994B-A304-57F48D0FB4DE}">
      <dsp:nvSpPr>
        <dsp:cNvPr id="0" name=""/>
        <dsp:cNvSpPr/>
      </dsp:nvSpPr>
      <dsp:spPr>
        <a:xfrm>
          <a:off x="0" y="3087803"/>
          <a:ext cx="9525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48B3A-C960-6547-A093-EB0A919E6714}">
      <dsp:nvSpPr>
        <dsp:cNvPr id="0" name=""/>
        <dsp:cNvSpPr/>
      </dsp:nvSpPr>
      <dsp:spPr>
        <a:xfrm>
          <a:off x="0" y="3087803"/>
          <a:ext cx="9525000" cy="61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module purge              		# unload all modules</a:t>
          </a:r>
          <a:endParaRPr lang="en-US" sz="2800" kern="1200"/>
        </a:p>
      </dsp:txBody>
      <dsp:txXfrm>
        <a:off x="0" y="3087803"/>
        <a:ext cx="9525000" cy="617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8A09E-84A4-C94B-9F52-BC8B723A9E5B}">
      <dsp:nvSpPr>
        <dsp:cNvPr id="0" name=""/>
        <dsp:cNvSpPr/>
      </dsp:nvSpPr>
      <dsp:spPr>
        <a:xfrm>
          <a:off x="1807" y="1014842"/>
          <a:ext cx="2530312" cy="1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MA" altLang="en-MA" sz="2300" b="1" i="0" u="none" strike="noStrike" kern="1200" cap="none" normalizeH="0" baseline="0">
              <a:ln/>
              <a:effectLst/>
              <a:latin typeface="Arial" panose="020B0604020202020204" pitchFamily="34" charset="0"/>
            </a:rPr>
            <a:t>Check the Docs</a:t>
          </a:r>
        </a:p>
      </dsp:txBody>
      <dsp:txXfrm>
        <a:off x="46273" y="1059308"/>
        <a:ext cx="2441380" cy="1429255"/>
      </dsp:txXfrm>
    </dsp:sp>
    <dsp:sp modelId="{01671684-654F-5B4F-8BEC-4D44D349DD66}">
      <dsp:nvSpPr>
        <dsp:cNvPr id="0" name=""/>
        <dsp:cNvSpPr/>
      </dsp:nvSpPr>
      <dsp:spPr>
        <a:xfrm>
          <a:off x="2785151" y="1460177"/>
          <a:ext cx="536426" cy="6275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785151" y="1585680"/>
        <a:ext cx="375498" cy="376511"/>
      </dsp:txXfrm>
    </dsp:sp>
    <dsp:sp modelId="{A737E68C-0AC4-6641-81BD-A58488D86A00}">
      <dsp:nvSpPr>
        <dsp:cNvPr id="0" name=""/>
        <dsp:cNvSpPr/>
      </dsp:nvSpPr>
      <dsp:spPr>
        <a:xfrm>
          <a:off x="3544244" y="1014842"/>
          <a:ext cx="3821150" cy="1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MA" altLang="en-MA" sz="2300" b="1" i="0" u="none" strike="noStrike" kern="1200" cap="none" normalizeH="0" baseline="0">
              <a:ln/>
              <a:effectLst/>
              <a:latin typeface="Arial" panose="020B0604020202020204" pitchFamily="34" charset="0"/>
            </a:rPr>
            <a:t>Search the Error: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MA" altLang="en-MA" sz="23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Google the error message + "slurm" or "linux".</a:t>
          </a:r>
          <a:endParaRPr lang="en-US" sz="2300" kern="1200"/>
        </a:p>
      </dsp:txBody>
      <dsp:txXfrm>
        <a:off x="3588710" y="1059308"/>
        <a:ext cx="3732218" cy="1429255"/>
      </dsp:txXfrm>
    </dsp:sp>
    <dsp:sp modelId="{93F50F51-3CF9-DC4E-A5FA-6BE87739D85B}">
      <dsp:nvSpPr>
        <dsp:cNvPr id="0" name=""/>
        <dsp:cNvSpPr/>
      </dsp:nvSpPr>
      <dsp:spPr>
        <a:xfrm>
          <a:off x="7618426" y="1460177"/>
          <a:ext cx="536426" cy="6275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618426" y="1585680"/>
        <a:ext cx="375498" cy="376511"/>
      </dsp:txXfrm>
    </dsp:sp>
    <dsp:sp modelId="{BD05EE49-7B26-6A48-9150-DA94C6C5B99E}">
      <dsp:nvSpPr>
        <dsp:cNvPr id="0" name=""/>
        <dsp:cNvSpPr/>
      </dsp:nvSpPr>
      <dsp:spPr>
        <a:xfrm>
          <a:off x="8377520" y="1014842"/>
          <a:ext cx="2530312" cy="151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MA" altLang="en-MA" sz="2300" b="1" i="0" u="none" strike="noStrike" kern="1200" cap="none" normalizeH="0" baseline="0">
              <a:ln/>
              <a:effectLst/>
              <a:latin typeface="Arial" panose="020B0604020202020204" pitchFamily="34" charset="0"/>
            </a:rPr>
            <a:t>Send message to HPCvLab-UAlg</a:t>
          </a:r>
          <a:r>
            <a:rPr kumimoji="0" lang="en-MA" altLang="en-MA" sz="2300" b="0" i="0" u="none" strike="noStrike" kern="1200" cap="none" normalizeH="0" baseline="0">
              <a:ln/>
              <a:effectLst/>
            </a:rPr>
            <a:t>.</a:t>
          </a:r>
          <a:endParaRPr lang="en-US" sz="2300" kern="1200"/>
        </a:p>
      </dsp:txBody>
      <dsp:txXfrm>
        <a:off x="8421986" y="1059308"/>
        <a:ext cx="2441380" cy="1429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E8C679-9AAA-0353-A52F-B118A958E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2A6E8-A1AA-3AD7-6B69-1B18B68AD3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4A2B1-FA9B-4D65-A04E-793B4739CFE5}" type="datetimeFigureOut">
              <a:rPr lang="pt-PT" smtClean="0"/>
              <a:t>26/01/2026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729BE-7A3E-5890-F109-3443191653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18315-A612-31B0-78C2-F32CAC9BB4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01BC8-1601-4F2F-A8C8-4F5A748B5B1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94233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B2817-B8C6-394C-B419-BA8D2E7E67C9}" type="datetimeFigureOut">
              <a:rPr lang="en-MA" smtClean="0"/>
              <a:t>01/26/2026</a:t>
            </a:fld>
            <a:endParaRPr lang="en-M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CE8D8-233D-A340-BCED-9132BA010516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39215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A0 – Experimental Access</a:t>
            </a:r>
            <a:endParaRPr kumimoji="0" lang="en-MA" altLang="en-M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Beginners &amp; First-timers.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Experimentation, visualization, and testing the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Technical check only (Fast approval).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Duration: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6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A1 – Development Access</a:t>
            </a:r>
            <a:endParaRPr kumimoji="0" lang="en-MA" altLang="en-M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Developers &amp; Optimizers.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Code optimization, benchmarking, and scalability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Technical check only.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Duration: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3 – 12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A2 – Regular Access</a:t>
            </a:r>
            <a:endParaRPr kumimoji="0" lang="en-MA" altLang="en-M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Consolidated Scientific Projects.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Standard production runs for research/innovation.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Scientific Merit Evaluation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+ Technical check.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Duration: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12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A3 – Larger Access</a:t>
            </a:r>
            <a:endParaRPr kumimoji="0" lang="en-MA" altLang="en-M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Massive Scale Projects.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Projects requiring high volumes of resources (Deucalion &amp; MareNostrum 5).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Scientific Merit Evaluation + Technical check.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MA" altLang="en-MA" sz="1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Duration:</a:t>
            </a:r>
            <a:r>
              <a:rPr kumimoji="0" lang="en-MA" altLang="en-MA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12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A" altLang="en-M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E8D8-233D-A340-BCED-9132BA010516}" type="slidenum">
              <a:rPr lang="en-MA" smtClean="0"/>
              <a:t>6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497884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5108-0DB8-2E96-8DE5-E69ABF040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E14DC-7D78-695C-FC83-F0B0A7EDB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C1B63-72F9-3622-E1FE-DEB7E5836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A" altLang="en-MA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6870-4DD2-7A45-2317-577E22AF5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E8D8-233D-A340-BCED-9132BA010516}" type="slidenum">
              <a:rPr lang="en-MA" smtClean="0"/>
              <a:t>7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230663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MP: Shared Mem</a:t>
            </a:r>
          </a:p>
          <a:p>
            <a:r>
              <a:rPr lang="en-US"/>
              <a:t>MPI: Distributed Mem</a:t>
            </a:r>
          </a:p>
          <a:p>
            <a:r>
              <a:rPr lang="en-US"/>
              <a:t>Hybrid: Both</a:t>
            </a:r>
          </a:p>
          <a:p>
            <a:r>
              <a:rPr lang="en-US"/>
              <a:t>Accelerated: GPU</a:t>
            </a:r>
          </a:p>
          <a:p>
            <a:endParaRPr lang="en-M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E8D8-233D-A340-BCED-9132BA010516}" type="slidenum">
              <a:rPr lang="en-MA" smtClean="0"/>
              <a:t>16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1555549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module is a software manager used to handle different compilations required by different architectures.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CE8D8-233D-A340-BCED-9132BA010516}" type="slidenum">
              <a:rPr lang="en-MA" smtClean="0"/>
              <a:t>17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8297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A7DE6-7366-7B53-78F1-5CB4C2BF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C6E42-C729-DC8A-9E0D-1292B298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1875" y="6244198"/>
            <a:ext cx="2121210" cy="365125"/>
          </a:xfrm>
          <a:prstGeom prst="rect">
            <a:avLst/>
          </a:prstGeom>
        </p:spPr>
        <p:txBody>
          <a:bodyPr/>
          <a:lstStyle/>
          <a:p>
            <a:fld id="{DC76968A-12D3-49D5-BD78-A2C2D78C4828}" type="datetimeFigureOut">
              <a:rPr lang="pt-PT" smtClean="0"/>
              <a:t>26/01/2026</a:t>
            </a:fld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918F-6D61-6EC3-CF76-5D66B34C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CFEB3-30EF-4D68-A159-17AF5092B2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73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039F3-73EE-9D1D-07A9-438F8304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1875" y="6244198"/>
            <a:ext cx="2121210" cy="365125"/>
          </a:xfrm>
          <a:prstGeom prst="rect">
            <a:avLst/>
          </a:prstGeom>
        </p:spPr>
        <p:txBody>
          <a:bodyPr/>
          <a:lstStyle/>
          <a:p>
            <a:fld id="{DC76968A-12D3-49D5-BD78-A2C2D78C4828}" type="datetimeFigureOut">
              <a:rPr lang="pt-PT" smtClean="0"/>
              <a:t>26/01/2026</a:t>
            </a:fld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33EDA-0CC7-7D2D-9AA6-46E6E058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CFEB3-30EF-4D68-A159-17AF5092B27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4165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6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D914FB-82BE-BFE2-E28F-BCC04E1B3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C639E-1C21-0EFE-FF99-460FEE9B7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378B1-4E79-2A7B-1113-B4977764F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8672" y="6127750"/>
            <a:ext cx="14607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CFEB3-30EF-4D68-A159-17AF5092B27A}" type="slidenum">
              <a:rPr lang="pt-PT" smtClean="0"/>
              <a:t>‹#›</a:t>
            </a:fld>
            <a:endParaRPr lang="pt-PT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5EAAD-EB33-08BA-0F7C-4BFC497EF5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9287" y="5726926"/>
            <a:ext cx="7954026" cy="913203"/>
            <a:chOff x="146853" y="342511"/>
            <a:chExt cx="9942512" cy="1141504"/>
          </a:xfrm>
        </p:grpSpPr>
        <p:pic>
          <p:nvPicPr>
            <p:cNvPr id="12" name="Picture 11" descr="A black and white image of a person's face&#10;&#10;AI-generated content may be incorrect.">
              <a:extLst>
                <a:ext uri="{FF2B5EF4-FFF2-40B4-BE49-F238E27FC236}">
                  <a16:creationId xmlns:a16="http://schemas.microsoft.com/office/drawing/2014/main" id="{4A4D3D96-704C-0EE8-14BA-3366E361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4944" y="342511"/>
              <a:ext cx="4954421" cy="1102996"/>
            </a:xfrm>
            <a:prstGeom prst="rect">
              <a:avLst/>
            </a:prstGeom>
          </p:spPr>
        </p:pic>
        <p:pic>
          <p:nvPicPr>
            <p:cNvPr id="13" name="Picture 12" descr="A logo for a university&#10;&#10;AI-generated content may be incorrect.">
              <a:extLst>
                <a:ext uri="{FF2B5EF4-FFF2-40B4-BE49-F238E27FC236}">
                  <a16:creationId xmlns:a16="http://schemas.microsoft.com/office/drawing/2014/main" id="{52343B15-DC16-3606-5BED-E77CA19DE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53" y="342511"/>
              <a:ext cx="3197498" cy="1140484"/>
            </a:xfrm>
            <a:prstGeom prst="rect">
              <a:avLst/>
            </a:prstGeom>
          </p:spPr>
        </p:pic>
        <p:pic>
          <p:nvPicPr>
            <p:cNvPr id="14" name="Picture 13" descr="A yellow and black logo&#10;&#10;AI-generated content may be incorrect.">
              <a:extLst>
                <a:ext uri="{FF2B5EF4-FFF2-40B4-BE49-F238E27FC236}">
                  <a16:creationId xmlns:a16="http://schemas.microsoft.com/office/drawing/2014/main" id="{9B14E390-588D-A06D-D3CF-A5559C8B0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5492" y="343531"/>
              <a:ext cx="1140484" cy="1140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118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incd.pt/shelves/hpc-htc-user-documentation" TargetMode="External"/><Relationship Id="rId2" Type="http://schemas.openxmlformats.org/officeDocument/2006/relationships/hyperlink" Target="https://docs.macc.fccn.p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pcvlab.ualg.p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D28A-7CCF-DA7C-748D-67429977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743" y="854222"/>
            <a:ext cx="10490322" cy="3694181"/>
          </a:xfrm>
        </p:spPr>
        <p:txBody>
          <a:bodyPr>
            <a:normAutofit/>
          </a:bodyPr>
          <a:lstStyle/>
          <a:p>
            <a:pPr algn="ctr"/>
            <a:r>
              <a:rPr lang="en-US" noProof="0"/>
              <a:t>Introduction to National HPC Infrastructure</a:t>
            </a:r>
            <a:br>
              <a:rPr lang="en-US" noProof="0"/>
            </a:br>
            <a:br>
              <a:rPr lang="en-US" sz="3200" noProof="0"/>
            </a:br>
            <a:r>
              <a:rPr lang="en-US" sz="3200" noProof="0"/>
              <a:t>Ilyass Hankrir | </a:t>
            </a:r>
            <a:r>
              <a:rPr lang="en-US" sz="3200" noProof="0" err="1"/>
              <a:t>ihankrir@ualg.pt</a:t>
            </a:r>
            <a:br>
              <a:rPr lang="en-US" sz="3200" noProof="0"/>
            </a:br>
            <a:r>
              <a:rPr lang="en-US" sz="3200" noProof="0"/>
              <a:t>Alexandre Gomes | </a:t>
            </a:r>
            <a:r>
              <a:rPr lang="en-US" sz="3200" noProof="0" err="1"/>
              <a:t>ajgomes@ualg.pt</a:t>
            </a:r>
            <a:br>
              <a:rPr lang="en-US" sz="3200" noProof="0"/>
            </a:br>
            <a:br>
              <a:rPr lang="en-US" sz="3200" noProof="0"/>
            </a:br>
            <a:r>
              <a:rPr lang="en-US" sz="2000" noProof="0" err="1"/>
              <a:t>HPCvLAB@UALGARVE</a:t>
            </a:r>
            <a:br>
              <a:rPr lang="en-US" sz="2000" noProof="0"/>
            </a:br>
            <a:r>
              <a:rPr lang="en-US" sz="2000" noProof="0"/>
              <a:t>26</a:t>
            </a:r>
            <a:r>
              <a:rPr lang="en-US" sz="2000"/>
              <a:t> January</a:t>
            </a:r>
            <a:r>
              <a:rPr lang="en-US" sz="2000" noProof="0"/>
              <a:t> 2026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125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"/>
    </mc:Choice>
    <mc:Fallback>
      <p:transition spd="slow" advTm="249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07F797-ECD7-E644-648A-E6D8D81B8069}"/>
              </a:ext>
            </a:extLst>
          </p:cNvPr>
          <p:cNvSpPr txBox="1"/>
          <p:nvPr/>
        </p:nvSpPr>
        <p:spPr>
          <a:xfrm>
            <a:off x="2496341" y="4257372"/>
            <a:ext cx="719931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Deucalion is a hybrid HPC. It has CPUs for </a:t>
            </a:r>
            <a:r>
              <a:rPr lang="en-US">
                <a:solidFill>
                  <a:srgbClr val="000000"/>
                </a:solidFill>
                <a:latin typeface="-webkit-standard"/>
              </a:rPr>
              <a:t>standard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 math and GPUs for </a:t>
            </a:r>
            <a:r>
              <a:rPr lang="en-US">
                <a:solidFill>
                  <a:srgbClr val="000000"/>
                </a:solidFill>
                <a:latin typeface="-webkit-standard"/>
              </a:rPr>
              <a:t>AI.</a:t>
            </a:r>
            <a:endParaRPr lang="en-M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A7C79-EDEA-7197-7BCD-5DFC8A7B9697}"/>
              </a:ext>
            </a:extLst>
          </p:cNvPr>
          <p:cNvSpPr txBox="1"/>
          <p:nvPr/>
        </p:nvSpPr>
        <p:spPr>
          <a:xfrm>
            <a:off x="4215500" y="242402"/>
            <a:ext cx="3760995" cy="70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MA"/>
              <a:t>Deucalion’s Hardware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9421CE-3674-0983-3BAE-E30AC5D09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82318"/>
              </p:ext>
            </p:extLst>
          </p:nvPr>
        </p:nvGraphicFramePr>
        <p:xfrm>
          <a:off x="1242646" y="1117062"/>
          <a:ext cx="9706707" cy="2971292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3235569">
                  <a:extLst>
                    <a:ext uri="{9D8B030D-6E8A-4147-A177-3AD203B41FA5}">
                      <a16:colId xmlns:a16="http://schemas.microsoft.com/office/drawing/2014/main" val="809519271"/>
                    </a:ext>
                  </a:extLst>
                </a:gridCol>
                <a:gridCol w="3235569">
                  <a:extLst>
                    <a:ext uri="{9D8B030D-6E8A-4147-A177-3AD203B41FA5}">
                      <a16:colId xmlns:a16="http://schemas.microsoft.com/office/drawing/2014/main" val="1678630353"/>
                    </a:ext>
                  </a:extLst>
                </a:gridCol>
                <a:gridCol w="3235569">
                  <a:extLst>
                    <a:ext uri="{9D8B030D-6E8A-4147-A177-3AD203B41FA5}">
                      <a16:colId xmlns:a16="http://schemas.microsoft.com/office/drawing/2014/main" val="1716890501"/>
                    </a:ext>
                  </a:extLst>
                </a:gridCol>
              </a:tblGrid>
              <a:tr h="399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Partition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The Engine (Hardware)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Best For...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010064"/>
                  </a:ext>
                </a:extLst>
              </a:tr>
              <a:tr h="742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ARM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Fujitsu A64FX</a:t>
                      </a:r>
                      <a:r>
                        <a:rPr lang="en-US">
                          <a:effectLst/>
                        </a:rPr>
                        <a:t> (48 Cores)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Efficiency.</a:t>
                      </a:r>
                      <a:r>
                        <a:rPr lang="en-US">
                          <a:effectLst/>
                        </a:rPr>
                        <a:t> Physics, fluid dynamics...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80263"/>
                  </a:ext>
                </a:extLst>
              </a:tr>
              <a:tr h="9139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x86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AMD EPYC</a:t>
                      </a:r>
                      <a:r>
                        <a:rPr lang="en-US">
                          <a:effectLst/>
                        </a:rPr>
                        <a:t> (128 Cores)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Compatibility.</a:t>
                      </a:r>
                      <a:r>
                        <a:rPr lang="en-US">
                          <a:effectLst/>
                        </a:rPr>
                        <a:t> Standard stuff. If it runs on your laptop, it runs here (but faster).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9725258"/>
                  </a:ext>
                </a:extLst>
              </a:tr>
              <a:tr h="9139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GPU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NVIDIA A100 </a:t>
                      </a:r>
                      <a:r>
                        <a:rPr lang="en-US">
                          <a:effectLst/>
                        </a:rPr>
                        <a:t>(40GB/80GB)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AI &amp; Acceleration.</a:t>
                      </a:r>
                      <a:r>
                        <a:rPr lang="en-US">
                          <a:effectLst/>
                        </a:rPr>
                        <a:t> Deep Learning, Training models, heavy matrix math.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196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25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EDFF-9F50-7AA9-269B-086BA3571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DCED-F4BB-4F02-91D2-DAB0E3A2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noProof="0"/>
              <a:t>How to connect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B58B9-A043-1393-3075-509C6ED80276}"/>
              </a:ext>
            </a:extLst>
          </p:cNvPr>
          <p:cNvSpPr txBox="1"/>
          <p:nvPr/>
        </p:nvSpPr>
        <p:spPr>
          <a:xfrm>
            <a:off x="1001477" y="1040000"/>
            <a:ext cx="103080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/>
              <a:t>If using a Microsoft Windows OS:</a:t>
            </a:r>
          </a:p>
          <a:p>
            <a:r>
              <a:rPr lang="en-US" noProof="0"/>
              <a:t> - </a:t>
            </a:r>
            <a:r>
              <a:rPr lang="en-US" noProof="0" err="1"/>
              <a:t>MobaXTerm</a:t>
            </a:r>
            <a:r>
              <a:rPr lang="en-US" noProof="0"/>
              <a:t> Home Edition (freely available from </a:t>
            </a:r>
            <a:r>
              <a:rPr lang="en-US" noProof="0">
                <a:hlinkClick r:id="rId2"/>
              </a:rPr>
              <a:t>https://mobaxterm.mobatek.net/</a:t>
            </a:r>
            <a:r>
              <a:rPr lang="en-US" noProof="0"/>
              <a:t>)</a:t>
            </a:r>
            <a:br>
              <a:rPr lang="en-US" noProof="0"/>
            </a:br>
            <a:endParaRPr lang="en-US" noProof="0"/>
          </a:p>
          <a:p>
            <a:r>
              <a:rPr lang="en-US" noProof="0"/>
              <a:t>Alternatives for Windows OS/MacOS:</a:t>
            </a:r>
          </a:p>
          <a:p>
            <a:r>
              <a:rPr lang="en-US" noProof="0"/>
              <a:t> - Visual Studio Code (free)</a:t>
            </a:r>
          </a:p>
          <a:p>
            <a:endParaRPr lang="en-US" noProof="0"/>
          </a:p>
          <a:p>
            <a:r>
              <a:rPr lang="en-US"/>
              <a:t> - U</a:t>
            </a:r>
            <a:r>
              <a:rPr lang="en-US" noProof="0"/>
              <a:t>sing the terminal connect using SSH: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00ACA-F9F5-EA0B-F542-88452BDD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63" y="3093680"/>
            <a:ext cx="9091448" cy="1385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A4CBC6-38B4-3FF5-229F-07CEDF3123BB}"/>
              </a:ext>
            </a:extLst>
          </p:cNvPr>
          <p:cNvSpPr txBox="1"/>
          <p:nvPr/>
        </p:nvSpPr>
        <p:spPr>
          <a:xfrm>
            <a:off x="838200" y="4697099"/>
            <a:ext cx="8391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Details will be given on account creation.</a:t>
            </a:r>
            <a:endParaRPr lang="en-US" sz="1800" noProof="0"/>
          </a:p>
        </p:txBody>
      </p:sp>
    </p:spTree>
    <p:extLst>
      <p:ext uri="{BB962C8B-B14F-4D97-AF65-F5344CB8AC3E}">
        <p14:creationId xmlns:p14="http://schemas.microsoft.com/office/powerpoint/2010/main" val="49295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D29099-3B5E-24DC-AE2D-5A819A88DE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After log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455F6-0C84-FF86-A04C-156F76B7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34" y="996040"/>
            <a:ext cx="8976731" cy="464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6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3CEF2-BC76-043D-511E-32C09103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346A-0011-9F02-4E86-56515EDFC902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/>
              <a:t>Open On Demand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E410B-A765-9862-C3A7-88F3E360DF38}"/>
              </a:ext>
            </a:extLst>
          </p:cNvPr>
          <p:cNvSpPr txBox="1"/>
          <p:nvPr/>
        </p:nvSpPr>
        <p:spPr>
          <a:xfrm>
            <a:off x="1058432" y="4956750"/>
            <a:ext cx="388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A"/>
              <a:t>https://login.deucalion.macc.fccn.pt/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F01AB-5A5A-A49C-C350-1DCFE0B1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25"/>
          <a:stretch>
            <a:fillRect/>
          </a:stretch>
        </p:blipFill>
        <p:spPr>
          <a:xfrm>
            <a:off x="-90954" y="1428524"/>
            <a:ext cx="6186953" cy="3552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6A84B1-6D12-AF03-04A2-C94A3C77E9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6" t="12226" r="2534" b="4869"/>
          <a:stretch>
            <a:fillRect/>
          </a:stretch>
        </p:blipFill>
        <p:spPr>
          <a:xfrm>
            <a:off x="6184090" y="1428524"/>
            <a:ext cx="5869323" cy="333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DB458-660B-2278-D05C-8CA26C27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906D2-57C7-71FB-FB24-CF7B6DB9FF7D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/>
              <a:t>Open On Demand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80060-E605-9696-FF45-7570ED42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0" y="973776"/>
            <a:ext cx="11122319" cy="463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4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75BE7-FDCE-9697-D441-9DE8274A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1FDD-0201-6A67-6D34-3CE5167A707D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/>
              <a:t>Open On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17062-B66D-9CAC-C0CD-D6B57DD8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65" y="1066826"/>
            <a:ext cx="5832269" cy="472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0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39F03-5885-032D-DF99-7590DC81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6561-EABF-B457-ADAE-6AC5F04CAC2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noProof="0"/>
              <a:t>Partitions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6C2EFF-DA32-6CF6-C79F-BC82C6031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659" y="1325563"/>
            <a:ext cx="7582841" cy="4851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MA" sz="2400" b="1" i="0" u="none" strike="noStrike" kern="1200" cap="none" normalizeH="0" baseline="0">
                <a:ln>
                  <a:noFill/>
                </a:ln>
                <a:effectLst/>
              </a:rPr>
              <a:t>Several Architectures:</a:t>
            </a:r>
            <a:r>
              <a:rPr kumimoji="0" lang="en-US" altLang="en-MA" sz="2400" b="0" i="0" u="none" strike="noStrike" kern="1200" cap="none" normalizeH="0" baseline="0">
                <a:ln>
                  <a:noFill/>
                </a:ln>
                <a:effectLst/>
              </a:rPr>
              <a:t> Deucalion supports four distinct computing paradigms.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MA" sz="2400" b="1"/>
              <a:t>Available hardware:</a:t>
            </a:r>
            <a:endParaRPr kumimoji="0" lang="en-US" altLang="en-MA" sz="2400" b="1" i="0" u="none" strike="noStrike" kern="1200" cap="none" normalizeH="0" baseline="0">
              <a:ln>
                <a:noFill/>
              </a:ln>
              <a:effectLst/>
            </a:endParaRPr>
          </a:p>
          <a:p>
            <a:pPr marL="685800" lvl="1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MA" sz="2400" b="1" i="0" u="none" strike="noStrike" kern="1200" cap="none" normalizeH="0" baseline="0">
                <a:ln>
                  <a:noFill/>
                </a:ln>
                <a:effectLst/>
              </a:rPr>
              <a:t>ARM (aarch64):</a:t>
            </a:r>
            <a:r>
              <a:rPr kumimoji="0" lang="en-US" altLang="en-MA" sz="2400" b="0" i="0" u="none" strike="noStrike" kern="1200" cap="none" normalizeH="0" baseline="0">
                <a:ln>
                  <a:noFill/>
                </a:ln>
                <a:effectLst/>
              </a:rPr>
              <a:t> Powered by </a:t>
            </a:r>
            <a:r>
              <a:rPr kumimoji="0" lang="en-US" altLang="en-MA" sz="2400" b="1" i="0" u="none" strike="noStrike" kern="1200" cap="none" normalizeH="0" baseline="0">
                <a:ln>
                  <a:noFill/>
                </a:ln>
                <a:effectLst/>
              </a:rPr>
              <a:t>Fujitsu A64FX</a:t>
            </a:r>
            <a:r>
              <a:rPr kumimoji="0" lang="en-US" altLang="en-MA" sz="2400" b="0" i="0" u="none" strike="noStrike" kern="1200" cap="none" normalizeH="0" baseline="0">
                <a:ln>
                  <a:noFill/>
                </a:ln>
                <a:effectLst/>
              </a:rPr>
              <a:t> processors (High Bandwidth Memory). Ideal for memory-bound applications.</a:t>
            </a:r>
          </a:p>
          <a:p>
            <a:pPr marL="685800" lvl="1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MA" sz="2400" b="1" i="0" u="none" strike="noStrike" kern="1200" cap="none" normalizeH="0" baseline="0">
                <a:ln>
                  <a:noFill/>
                </a:ln>
                <a:effectLst/>
              </a:rPr>
              <a:t>x86 (x86_64):</a:t>
            </a:r>
            <a:r>
              <a:rPr kumimoji="0" lang="en-US" altLang="en-MA" sz="2400" b="0" i="0" u="none" strike="noStrike" kern="1200" cap="none" normalizeH="0" baseline="0">
                <a:ln>
                  <a:noFill/>
                </a:ln>
                <a:effectLst/>
              </a:rPr>
              <a:t> Powered by </a:t>
            </a:r>
            <a:r>
              <a:rPr kumimoji="0" lang="en-US" altLang="en-MA" sz="2400" b="1" i="0" u="none" strike="noStrike" kern="1200" cap="none" normalizeH="0" baseline="0">
                <a:ln>
                  <a:noFill/>
                </a:ln>
                <a:effectLst/>
              </a:rPr>
              <a:t>AMD EPYC</a:t>
            </a:r>
            <a:r>
              <a:rPr kumimoji="0" lang="en-US" altLang="en-MA" sz="2400" b="0" i="0" u="none" strike="noStrike" kern="1200" cap="none" normalizeH="0" baseline="0">
                <a:ln>
                  <a:noFill/>
                </a:ln>
                <a:effectLst/>
              </a:rPr>
              <a:t> processors. Standard general-purpose computing.</a:t>
            </a:r>
          </a:p>
          <a:p>
            <a:pPr marL="685800" lvl="1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MA" sz="2400" b="1" i="0" u="none" strike="noStrike" kern="1200" cap="none" normalizeH="0" baseline="0">
                <a:ln>
                  <a:noFill/>
                </a:ln>
                <a:effectLst/>
              </a:rPr>
              <a:t>Accelerated (A100):</a:t>
            </a:r>
            <a:r>
              <a:rPr kumimoji="0" lang="en-US" altLang="en-MA" sz="2400" b="0" i="0" u="none" strike="noStrike" kern="1200" cap="none" normalizeH="0" baseline="0">
                <a:ln>
                  <a:noFill/>
                </a:ln>
                <a:effectLst/>
              </a:rPr>
              <a:t> Nodes equipped with </a:t>
            </a:r>
            <a:r>
              <a:rPr kumimoji="0" lang="en-US" altLang="en-MA" sz="2400" b="1" i="0" u="none" strike="noStrike" kern="1200" cap="none" normalizeH="0" baseline="0">
                <a:ln>
                  <a:noFill/>
                </a:ln>
                <a:effectLst/>
              </a:rPr>
              <a:t>NVIDIA A100</a:t>
            </a:r>
            <a:r>
              <a:rPr kumimoji="0" lang="en-US" altLang="en-MA" sz="2400" b="0" i="0" u="none" strike="noStrike" kern="1200" cap="none" normalizeH="0" baseline="0">
                <a:ln>
                  <a:noFill/>
                </a:ln>
                <a:effectLst/>
              </a:rPr>
              <a:t> GPUs (40GB or 80GB VRAM) for AI and MD workloads.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MA" sz="2400" b="0" i="0" u="none" strike="noStrike" kern="1200" cap="none" normalizeH="0" baseline="0">
              <a:ln>
                <a:noFill/>
              </a:ln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98A89-F927-F72A-26E0-8BE27DE49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81037"/>
            <a:ext cx="4228159" cy="49889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996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5CD4-8470-951B-6438-5C6C214B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7EACF4-13BC-E280-AE68-4726C1B0D7F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12BF29DC-F636-86B6-4C02-B60924CC74E4}"/>
              </a:ext>
            </a:extLst>
          </p:cNvPr>
          <p:cNvGraphicFramePr/>
          <p:nvPr/>
        </p:nvGraphicFramePr>
        <p:xfrm>
          <a:off x="1333500" y="1898759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0F0B319-975C-F822-8E36-8CB0DC685994}"/>
              </a:ext>
            </a:extLst>
          </p:cNvPr>
          <p:cNvSpPr txBox="1"/>
          <p:nvPr/>
        </p:nvSpPr>
        <p:spPr>
          <a:xfrm>
            <a:off x="1260349" y="1367522"/>
            <a:ext cx="1008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/>
              <a:t>Deucalion uses </a:t>
            </a:r>
            <a:r>
              <a:rPr lang="en-US" b="1" noProof="0"/>
              <a:t>environment modules</a:t>
            </a:r>
            <a:r>
              <a:rPr lang="en-US" noProof="0"/>
              <a:t> to manage compilers (GCC, Intel), MPI versions, Python, etc.</a:t>
            </a:r>
          </a:p>
          <a:p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32906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2113-5285-0168-A702-740F676E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5638CC-4B90-B629-3B22-EE78039AB67C}"/>
              </a:ext>
            </a:extLst>
          </p:cNvPr>
          <p:cNvSpPr txBox="1">
            <a:spLocks/>
          </p:cNvSpPr>
          <p:nvPr/>
        </p:nvSpPr>
        <p:spPr>
          <a:xfrm>
            <a:off x="638881" y="168084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/>
              <a:t>Environment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2D6CD-A310-7486-8521-A59D7985D197}"/>
              </a:ext>
            </a:extLst>
          </p:cNvPr>
          <p:cNvSpPr txBox="1"/>
          <p:nvPr/>
        </p:nvSpPr>
        <p:spPr>
          <a:xfrm>
            <a:off x="1016359" y="1536698"/>
            <a:ext cx="311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/>
              <a:t>module avail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FD81DB-03E2-E450-EA3C-35AF35F3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925" t="17998" r="1925" b="7615"/>
          <a:stretch>
            <a:fillRect/>
          </a:stretch>
        </p:blipFill>
        <p:spPr>
          <a:xfrm>
            <a:off x="3776121" y="1536698"/>
            <a:ext cx="7772400" cy="439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3A7E-0275-8B17-AC97-2C808F8C5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0CA645-D56B-6326-9766-E513C834B7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F9031679-597A-4C0E-C42B-49E3EFA569EE}"/>
              </a:ext>
            </a:extLst>
          </p:cNvPr>
          <p:cNvGraphicFramePr/>
          <p:nvPr/>
        </p:nvGraphicFramePr>
        <p:xfrm>
          <a:off x="1333500" y="1575594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30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662B2-B939-119D-843B-A251FB0F6AF8}"/>
              </a:ext>
            </a:extLst>
          </p:cNvPr>
          <p:cNvSpPr txBox="1"/>
          <p:nvPr/>
        </p:nvSpPr>
        <p:spPr>
          <a:xfrm>
            <a:off x="4270949" y="280416"/>
            <a:ext cx="3650102" cy="70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MA"/>
              <a:t>The Ecosystem</a:t>
            </a:r>
          </a:p>
        </p:txBody>
      </p:sp>
      <p:pic>
        <p:nvPicPr>
          <p:cNvPr id="8" name="Picture 7" descr="A diagram of a city&#10;&#10;AI-generated content may be incorrect.">
            <a:extLst>
              <a:ext uri="{FF2B5EF4-FFF2-40B4-BE49-F238E27FC236}">
                <a16:creationId xmlns:a16="http://schemas.microsoft.com/office/drawing/2014/main" id="{47B874D8-F8EC-1CB4-752A-B0288DC69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52" y="986058"/>
            <a:ext cx="8692896" cy="47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19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5692-517B-82A4-C252-1B2AB15BD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8C5B7D-EE03-2582-3045-02F1AD80B212}"/>
              </a:ext>
            </a:extLst>
          </p:cNvPr>
          <p:cNvSpPr txBox="1">
            <a:spLocks/>
          </p:cNvSpPr>
          <p:nvPr/>
        </p:nvSpPr>
        <p:spPr>
          <a:xfrm>
            <a:off x="638881" y="168084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/>
              <a:t>Environment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95B87-3A10-A6D5-F26B-3B2A346F1372}"/>
              </a:ext>
            </a:extLst>
          </p:cNvPr>
          <p:cNvSpPr txBox="1"/>
          <p:nvPr/>
        </p:nvSpPr>
        <p:spPr>
          <a:xfrm>
            <a:off x="990959" y="1275088"/>
            <a:ext cx="3119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/>
              <a:t>module </a:t>
            </a:r>
            <a:r>
              <a:rPr lang="en-US" sz="2800" b="1" u="sng"/>
              <a:t>spider</a:t>
            </a:r>
            <a:endParaRPr lang="en-US" sz="2800" b="1" u="sng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F3670-74C7-D7A0-B5C9-A6B9B613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998"/>
          <a:stretch>
            <a:fillRect/>
          </a:stretch>
        </p:blipFill>
        <p:spPr>
          <a:xfrm>
            <a:off x="3943422" y="1474353"/>
            <a:ext cx="7772400" cy="48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44A4-C12F-6895-8EA3-42D544D1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4BDC69-E116-7723-33F1-AA34F7A469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558B7508-618E-C7C4-1083-29FC2257F3CE}"/>
              </a:ext>
            </a:extLst>
          </p:cNvPr>
          <p:cNvGraphicFramePr/>
          <p:nvPr/>
        </p:nvGraphicFramePr>
        <p:xfrm>
          <a:off x="1333500" y="1575594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71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F9A6-6840-6FAF-C248-B0E8AAF0F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C0F4C2-C4E9-57DA-85D2-EAC2B43251DE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/>
              <a:t>Environment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2AD4E-CCBE-99CB-7249-CC96F066A209}"/>
              </a:ext>
            </a:extLst>
          </p:cNvPr>
          <p:cNvSpPr txBox="1"/>
          <p:nvPr/>
        </p:nvSpPr>
        <p:spPr>
          <a:xfrm>
            <a:off x="813158" y="1646987"/>
            <a:ext cx="4584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/>
              <a:t>module load</a:t>
            </a:r>
            <a:r>
              <a:rPr lang="en-US" sz="2800" noProof="0"/>
              <a:t> + </a:t>
            </a:r>
            <a:r>
              <a:rPr lang="en-US" sz="2800" b="1" u="sng" noProof="0"/>
              <a:t>module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96451-E885-217F-45B7-8BF30351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81" y="2170207"/>
            <a:ext cx="8297840" cy="344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2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08B75-B434-B533-B910-807E0A681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818843-B55F-8A30-E009-FBAAAA1D9C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kern="1200" noProof="0"/>
              <a:t>Environment Management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2561E56A-3D34-F68A-E8CE-D28D59589001}"/>
              </a:ext>
            </a:extLst>
          </p:cNvPr>
          <p:cNvGraphicFramePr/>
          <p:nvPr/>
        </p:nvGraphicFramePr>
        <p:xfrm>
          <a:off x="1333500" y="1575594"/>
          <a:ext cx="9525000" cy="3706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394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05136-1C7C-0A37-D5A3-B8382F462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B8CE81-E597-B284-7D85-EB2A3DDAD5CC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/>
              <a:t>Environment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2E818-A0FD-16B1-8FCC-7A0DF3991B47}"/>
              </a:ext>
            </a:extLst>
          </p:cNvPr>
          <p:cNvSpPr txBox="1"/>
          <p:nvPr/>
        </p:nvSpPr>
        <p:spPr>
          <a:xfrm>
            <a:off x="638880" y="1825814"/>
            <a:ext cx="7590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noProof="0"/>
              <a:t>module </a:t>
            </a:r>
            <a:r>
              <a:rPr lang="en-US" sz="2800" b="1" u="sng"/>
              <a:t>unload [module] / module purge </a:t>
            </a:r>
            <a:endParaRPr lang="en-US" sz="2800" b="1" u="sng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AE3AE-A416-CF1D-F7C9-F918344BC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176" y="3033341"/>
            <a:ext cx="8025049" cy="13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8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552EF5-8DFB-09E5-DADA-E6D6936CA6A6}"/>
              </a:ext>
            </a:extLst>
          </p:cNvPr>
          <p:cNvSpPr txBox="1">
            <a:spLocks/>
          </p:cNvSpPr>
          <p:nvPr/>
        </p:nvSpPr>
        <p:spPr>
          <a:xfrm>
            <a:off x="641180" y="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noProof="0"/>
              <a:t>Support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054E68-041D-C4B8-C7E8-8E62AEA2A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6590" y="4629742"/>
            <a:ext cx="94988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A" altLang="en-MA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Golden Rule:</a:t>
            </a:r>
            <a:endParaRPr kumimoji="0" lang="en-MA" altLang="en-M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A" altLang="en-M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"One Issue = One Ticket. Please don't bundle 5 different problems into one email."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DC371DC-9B45-1D1C-C6A6-5283F6E36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715711"/>
              </p:ext>
            </p:extLst>
          </p:nvPr>
        </p:nvGraphicFramePr>
        <p:xfrm>
          <a:off x="641179" y="1081870"/>
          <a:ext cx="10909640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951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D4B91-F05F-5BEB-3321-4CE00E6C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93EE-2A93-B712-8BD6-008D0CB57986}"/>
              </a:ext>
            </a:extLst>
          </p:cNvPr>
          <p:cNvSpPr txBox="1">
            <a:spLocks/>
          </p:cNvSpPr>
          <p:nvPr/>
        </p:nvSpPr>
        <p:spPr>
          <a:xfrm>
            <a:off x="641180" y="-100107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noProof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1FD3D-F648-3EEB-1D2F-6BE7182F4326}"/>
              </a:ext>
            </a:extLst>
          </p:cNvPr>
          <p:cNvSpPr txBox="1"/>
          <p:nvPr/>
        </p:nvSpPr>
        <p:spPr>
          <a:xfrm>
            <a:off x="1278673" y="1479395"/>
            <a:ext cx="99914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noProof="0"/>
              <a:t>Deucalion User Guide: </a:t>
            </a:r>
          </a:p>
          <a:p>
            <a:pPr lvl="1"/>
            <a:r>
              <a:rPr lang="en-US" sz="2400" noProof="0">
                <a:hlinkClick r:id="rId2"/>
              </a:rPr>
              <a:t>https://docs.macc.fccn.pt/</a:t>
            </a:r>
            <a:endParaRPr lang="en-US" sz="2400" noProof="0"/>
          </a:p>
          <a:p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Cirrus User Guide:</a:t>
            </a:r>
          </a:p>
          <a:p>
            <a:pPr lvl="1"/>
            <a:r>
              <a:rPr lang="en-US" sz="2400">
                <a:hlinkClick r:id="rId3"/>
              </a:rPr>
              <a:t>https://wiki.incd.pt/shelves/hpc-htc-user-documentation</a:t>
            </a:r>
            <a:endParaRPr lang="en-US" sz="2400"/>
          </a:p>
          <a:p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Contact us at:</a:t>
            </a:r>
          </a:p>
          <a:p>
            <a:pPr lvl="1"/>
            <a:r>
              <a:rPr lang="en-US" sz="2400">
                <a:hlinkClick r:id="rId4"/>
              </a:rPr>
              <a:t>https://hpcvlab.ualg.pt</a:t>
            </a:r>
            <a:endParaRPr lang="en-US" sz="2400" noProof="0"/>
          </a:p>
        </p:txBody>
      </p:sp>
    </p:spTree>
    <p:extLst>
      <p:ext uri="{BB962C8B-B14F-4D97-AF65-F5344CB8AC3E}">
        <p14:creationId xmlns:p14="http://schemas.microsoft.com/office/powerpoint/2010/main" val="543014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7626-9FC9-4D0B-27F5-2ED35B8D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5366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noProof="0"/>
              <a:t>Acknowledgements</a:t>
            </a:r>
            <a:br>
              <a:rPr lang="en-US" noProof="0"/>
            </a:br>
            <a:br>
              <a:rPr lang="en-US" noProof="0"/>
            </a:br>
            <a:r>
              <a:rPr lang="en-US" sz="2200" noProof="0"/>
              <a:t>This initiative is supported by the project “NATIONAL COMPETENCE CENTRES IN THE FRAMEWORK OF EUROHPC PHASE 2 – EUROCC2”, funded by </a:t>
            </a:r>
            <a:r>
              <a:rPr lang="en-US" sz="2200" noProof="0" err="1"/>
              <a:t>Fundação</a:t>
            </a:r>
            <a:r>
              <a:rPr lang="en-US" sz="2200" noProof="0"/>
              <a:t> para a </a:t>
            </a:r>
            <a:r>
              <a:rPr lang="en-US" sz="2200" noProof="0" err="1"/>
              <a:t>Ciência</a:t>
            </a:r>
            <a:r>
              <a:rPr lang="en-US" sz="2200" noProof="0"/>
              <a:t> e </a:t>
            </a:r>
            <a:r>
              <a:rPr lang="en-US" sz="2200" noProof="0" err="1"/>
              <a:t>Tecnologia</a:t>
            </a:r>
            <a:r>
              <a:rPr lang="en-US" sz="2200" noProof="0"/>
              <a:t>, I.P., and “DIGITAL-EUROHPC-JU-2022-NCC-01” of the European High-Performance Computing Joint Undertaking ('JU’). Computer infrastructures targeted include  Deucalion supercomputer and Cirrus supercomputer of CNCA - National Distributed Computing Infrastructure.</a:t>
            </a:r>
            <a:br>
              <a:rPr lang="en-US" noProof="0"/>
            </a:b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6181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02589-241F-31A4-DE11-28D2952A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80E574-29B9-086D-1469-3160FC5D5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9"/>
          <a:stretch>
            <a:fillRect/>
          </a:stretch>
        </p:blipFill>
        <p:spPr>
          <a:xfrm>
            <a:off x="6522256" y="0"/>
            <a:ext cx="4917588" cy="5189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ECC67-B096-7F62-8E9F-D2BDF145C269}"/>
              </a:ext>
            </a:extLst>
          </p:cNvPr>
          <p:cNvSpPr txBox="1"/>
          <p:nvPr/>
        </p:nvSpPr>
        <p:spPr>
          <a:xfrm>
            <a:off x="752156" y="538359"/>
            <a:ext cx="3650102" cy="70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MA"/>
              <a:t>CNCA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40188-132F-31F7-0844-E1EC0BC3A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30"/>
          <a:stretch>
            <a:fillRect/>
          </a:stretch>
        </p:blipFill>
        <p:spPr>
          <a:xfrm>
            <a:off x="4402258" y="5139401"/>
            <a:ext cx="4917588" cy="426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0BC109-1398-2987-BDAA-428BCB568AF9}"/>
              </a:ext>
            </a:extLst>
          </p:cNvPr>
          <p:cNvSpPr txBox="1"/>
          <p:nvPr/>
        </p:nvSpPr>
        <p:spPr>
          <a:xfrm>
            <a:off x="1439655" y="3429000"/>
            <a:ext cx="4656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>
                <a:solidFill>
                  <a:srgbClr val="000000"/>
                </a:solidFill>
                <a:effectLst/>
                <a:latin typeface="-webkit-standard"/>
              </a:rPr>
              <a:t>Gateway to </a:t>
            </a:r>
            <a:r>
              <a:rPr lang="en-US" sz="2800" b="0" i="0" u="none" strike="noStrike" err="1">
                <a:solidFill>
                  <a:srgbClr val="000000"/>
                </a:solidFill>
                <a:effectLst/>
                <a:latin typeface="-webkit-standard"/>
              </a:rPr>
              <a:t>EuroHPC</a:t>
            </a:r>
            <a:r>
              <a:rPr lang="en-US" sz="2800" b="0" i="0" u="none" strike="noStrike">
                <a:solidFill>
                  <a:srgbClr val="000000"/>
                </a:solidFill>
                <a:effectLst/>
                <a:latin typeface="-webkit-standard"/>
              </a:rPr>
              <a:t> (Tier-0)</a:t>
            </a:r>
            <a:endParaRPr lang="en-MA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381C2-02F4-9CDA-4427-7400F9405BAA}"/>
              </a:ext>
            </a:extLst>
          </p:cNvPr>
          <p:cNvSpPr txBox="1"/>
          <p:nvPr/>
        </p:nvSpPr>
        <p:spPr>
          <a:xfrm>
            <a:off x="6967964" y="5381109"/>
            <a:ext cx="471725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Source of figure: https://rnca.fccn.pt/en/rede/</a:t>
            </a:r>
            <a:endParaRPr lang="en-MA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B209265-7D5B-48C4-031F-3FC776FEC25A}"/>
              </a:ext>
            </a:extLst>
          </p:cNvPr>
          <p:cNvCxnSpPr>
            <a:cxnSpLocks/>
          </p:cNvCxnSpPr>
          <p:nvPr/>
        </p:nvCxnSpPr>
        <p:spPr>
          <a:xfrm flipV="1">
            <a:off x="9643872" y="4632960"/>
            <a:ext cx="1060704" cy="195072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F21A68-52A5-7070-DAB6-C83A9D42BAA6}"/>
              </a:ext>
            </a:extLst>
          </p:cNvPr>
          <p:cNvSpPr txBox="1"/>
          <p:nvPr/>
        </p:nvSpPr>
        <p:spPr>
          <a:xfrm>
            <a:off x="10686456" y="4515052"/>
            <a:ext cx="1179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A" sz="11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HPCvLab-Ualg</a:t>
            </a:r>
          </a:p>
          <a:p>
            <a:r>
              <a:rPr lang="en-MA" sz="1100"/>
              <a:t>Faro</a:t>
            </a:r>
          </a:p>
        </p:txBody>
      </p:sp>
    </p:spTree>
    <p:extLst>
      <p:ext uri="{BB962C8B-B14F-4D97-AF65-F5344CB8AC3E}">
        <p14:creationId xmlns:p14="http://schemas.microsoft.com/office/powerpoint/2010/main" val="353412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578AF-345F-0FEA-1099-98289EDDF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0BC5AF-68A8-A894-2C11-4C3B493A4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54" b="17599"/>
          <a:stretch>
            <a:fillRect/>
          </a:stretch>
        </p:blipFill>
        <p:spPr>
          <a:xfrm>
            <a:off x="961420" y="1679171"/>
            <a:ext cx="9891679" cy="2488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C7B9DD-307D-21B5-9AE0-8E9FC5CDEA94}"/>
              </a:ext>
            </a:extLst>
          </p:cNvPr>
          <p:cNvSpPr txBox="1"/>
          <p:nvPr/>
        </p:nvSpPr>
        <p:spPr>
          <a:xfrm>
            <a:off x="4270949" y="367002"/>
            <a:ext cx="3650102" cy="70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MA"/>
              <a:t>HPCvLab-UAlg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25EA9-E506-892F-96FD-C552538EB58E}"/>
              </a:ext>
            </a:extLst>
          </p:cNvPr>
          <p:cNvSpPr txBox="1"/>
          <p:nvPr/>
        </p:nvSpPr>
        <p:spPr>
          <a:xfrm>
            <a:off x="6096000" y="4405249"/>
            <a:ext cx="24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/>
              <a:t>https://hpcvlab.ualg.pt</a:t>
            </a:r>
          </a:p>
        </p:txBody>
      </p:sp>
    </p:spTree>
    <p:extLst>
      <p:ext uri="{BB962C8B-B14F-4D97-AF65-F5344CB8AC3E}">
        <p14:creationId xmlns:p14="http://schemas.microsoft.com/office/powerpoint/2010/main" val="200764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A8A7D-93F7-7A16-8CD2-1BFEAEB7A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DD59E-F573-C45C-5185-5D3A5BE8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80"/>
          <a:stretch>
            <a:fillRect/>
          </a:stretch>
        </p:blipFill>
        <p:spPr>
          <a:xfrm>
            <a:off x="699516" y="884300"/>
            <a:ext cx="10792968" cy="408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59A76-6DFA-9FC7-E51E-51A8B439B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33"/>
            <a:ext cx="10515600" cy="862267"/>
          </a:xfrm>
        </p:spPr>
        <p:txBody>
          <a:bodyPr/>
          <a:lstStyle/>
          <a:p>
            <a:pPr algn="ctr"/>
            <a:r>
              <a:rPr lang="en-US"/>
              <a:t>Start Your Journey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9EE75-416D-A7DE-0667-28720CE0F320}"/>
              </a:ext>
            </a:extLst>
          </p:cNvPr>
          <p:cNvSpPr txBox="1"/>
          <p:nvPr/>
        </p:nvSpPr>
        <p:spPr>
          <a:xfrm>
            <a:off x="3444344" y="4970248"/>
            <a:ext cx="530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/>
              <a:t>Source: https://myfct.fct.pt/MyFCT/homepage.aspx</a:t>
            </a:r>
          </a:p>
        </p:txBody>
      </p:sp>
    </p:spTree>
    <p:extLst>
      <p:ext uri="{BB962C8B-B14F-4D97-AF65-F5344CB8AC3E}">
        <p14:creationId xmlns:p14="http://schemas.microsoft.com/office/powerpoint/2010/main" val="190230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DCEB-8A66-A561-7121-CBB4AA01C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E63179-1CF2-5DDA-E420-549CD9FE3B58}"/>
              </a:ext>
            </a:extLst>
          </p:cNvPr>
          <p:cNvSpPr txBox="1"/>
          <p:nvPr/>
        </p:nvSpPr>
        <p:spPr>
          <a:xfrm>
            <a:off x="3506032" y="2390643"/>
            <a:ext cx="5425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A"/>
              <a:t>Source: https://myfct.fct.pt/MyFCT/homepage.aspx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FA7CF0-B8F9-4637-1D4E-A90E2161B343}"/>
              </a:ext>
            </a:extLst>
          </p:cNvPr>
          <p:cNvSpPr txBox="1">
            <a:spLocks/>
          </p:cNvSpPr>
          <p:nvPr/>
        </p:nvSpPr>
        <p:spPr>
          <a:xfrm>
            <a:off x="838200" y="22033"/>
            <a:ext cx="10515600" cy="862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Call Advanced Computing Projects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C1F20-1719-1F2D-8B15-0EB2DFF90D8D}"/>
              </a:ext>
            </a:extLst>
          </p:cNvPr>
          <p:cNvSpPr txBox="1"/>
          <p:nvPr/>
        </p:nvSpPr>
        <p:spPr>
          <a:xfrm>
            <a:off x="961200" y="894689"/>
            <a:ext cx="10515600" cy="14855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lIns="450000" tIns="125999" bIns="125999">
            <a:spAutoFit/>
          </a:bodyPr>
          <a:lstStyle/>
          <a:p>
            <a:pPr>
              <a:buNone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A0 - </a:t>
            </a:r>
            <a:r>
              <a:rPr lang="en-US" sz="2000" err="1">
                <a:solidFill>
                  <a:srgbClr val="000000"/>
                </a:solidFill>
                <a:effectLst/>
                <a:latin typeface="Helvetica" pitchFamily="2" charset="0"/>
              </a:rPr>
              <a:t>Acesso</a:t>
            </a: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 Experimental | Experimental Access (Deucalion, Cirrus &amp; Stratus)</a:t>
            </a: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A1 - </a:t>
            </a:r>
            <a:r>
              <a:rPr lang="en-US" sz="2000" err="1">
                <a:solidFill>
                  <a:srgbClr val="000000"/>
                </a:solidFill>
                <a:effectLst/>
                <a:latin typeface="Helvetica" pitchFamily="2" charset="0"/>
              </a:rPr>
              <a:t>Acesso</a:t>
            </a: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Helvetica" pitchFamily="2" charset="0"/>
              </a:rPr>
              <a:t>Desenvolvimento</a:t>
            </a: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 | Development Access (Deucalion, Cirrus &amp; Stratus)</a:t>
            </a: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A2 - </a:t>
            </a:r>
            <a:r>
              <a:rPr lang="en-US" sz="2000" err="1">
                <a:solidFill>
                  <a:srgbClr val="000000"/>
                </a:solidFill>
                <a:effectLst/>
                <a:latin typeface="Helvetica" pitchFamily="2" charset="0"/>
              </a:rPr>
              <a:t>Acesso</a:t>
            </a: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 Regular | Regular Access (Deucalion, </a:t>
            </a:r>
            <a:r>
              <a:rPr lang="en-US" sz="2000" err="1">
                <a:solidFill>
                  <a:srgbClr val="000000"/>
                </a:solidFill>
                <a:effectLst/>
                <a:latin typeface="Helvetica" pitchFamily="2" charset="0"/>
              </a:rPr>
              <a:t>MareNostrum</a:t>
            </a: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 5, Cirrus &amp; Stratus)</a:t>
            </a: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A3 - </a:t>
            </a:r>
            <a:r>
              <a:rPr lang="en-US" sz="2000" err="1">
                <a:solidFill>
                  <a:srgbClr val="000000"/>
                </a:solidFill>
                <a:effectLst/>
                <a:latin typeface="Helvetica" pitchFamily="2" charset="0"/>
              </a:rPr>
              <a:t>Acesso</a:t>
            </a: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 Maior </a:t>
            </a:r>
            <a:r>
              <a:rPr lang="en-US" sz="2000" err="1">
                <a:solidFill>
                  <a:srgbClr val="000000"/>
                </a:solidFill>
                <a:effectLst/>
                <a:latin typeface="Helvetica" pitchFamily="2" charset="0"/>
              </a:rPr>
              <a:t>Dimensão</a:t>
            </a: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 | Larger Access (Deucalion &amp; </a:t>
            </a:r>
            <a:r>
              <a:rPr lang="en-US" sz="2000" err="1">
                <a:solidFill>
                  <a:srgbClr val="000000"/>
                </a:solidFill>
                <a:effectLst/>
                <a:latin typeface="Helvetica" pitchFamily="2" charset="0"/>
              </a:rPr>
              <a:t>MareNostrum</a:t>
            </a:r>
            <a:r>
              <a:rPr lang="en-US" sz="2000">
                <a:solidFill>
                  <a:srgbClr val="000000"/>
                </a:solidFill>
                <a:effectLst/>
                <a:latin typeface="Helvetica" pitchFamily="2" charset="0"/>
              </a:rPr>
              <a:t> 5)</a:t>
            </a:r>
          </a:p>
        </p:txBody>
      </p:sp>
    </p:spTree>
    <p:extLst>
      <p:ext uri="{BB962C8B-B14F-4D97-AF65-F5344CB8AC3E}">
        <p14:creationId xmlns:p14="http://schemas.microsoft.com/office/powerpoint/2010/main" val="329526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9699-D236-10BA-5316-ABD90581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AC41F37-2FB6-0BA3-CA03-5D624A13E7F2}"/>
              </a:ext>
            </a:extLst>
          </p:cNvPr>
          <p:cNvSpPr txBox="1">
            <a:spLocks/>
          </p:cNvSpPr>
          <p:nvPr/>
        </p:nvSpPr>
        <p:spPr>
          <a:xfrm>
            <a:off x="838200" y="22033"/>
            <a:ext cx="10515600" cy="862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Call Advanced Computing Projects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E3CAA8-4AE8-F99A-FB94-C9654E55C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24838"/>
              </p:ext>
            </p:extLst>
          </p:nvPr>
        </p:nvGraphicFramePr>
        <p:xfrm>
          <a:off x="556894" y="759158"/>
          <a:ext cx="11078211" cy="4936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4143">
                  <a:extLst>
                    <a:ext uri="{9D8B030D-6E8A-4147-A177-3AD203B41FA5}">
                      <a16:colId xmlns:a16="http://schemas.microsoft.com/office/drawing/2014/main" val="709540071"/>
                    </a:ext>
                  </a:extLst>
                </a:gridCol>
                <a:gridCol w="1691968">
                  <a:extLst>
                    <a:ext uri="{9D8B030D-6E8A-4147-A177-3AD203B41FA5}">
                      <a16:colId xmlns:a16="http://schemas.microsoft.com/office/drawing/2014/main" val="1696862531"/>
                    </a:ext>
                  </a:extLst>
                </a:gridCol>
                <a:gridCol w="1660247">
                  <a:extLst>
                    <a:ext uri="{9D8B030D-6E8A-4147-A177-3AD203B41FA5}">
                      <a16:colId xmlns:a16="http://schemas.microsoft.com/office/drawing/2014/main" val="1267258461"/>
                    </a:ext>
                  </a:extLst>
                </a:gridCol>
                <a:gridCol w="2989601">
                  <a:extLst>
                    <a:ext uri="{9D8B030D-6E8A-4147-A177-3AD203B41FA5}">
                      <a16:colId xmlns:a16="http://schemas.microsoft.com/office/drawing/2014/main" val="2182015429"/>
                    </a:ext>
                  </a:extLst>
                </a:gridCol>
                <a:gridCol w="2182252">
                  <a:extLst>
                    <a:ext uri="{9D8B030D-6E8A-4147-A177-3AD203B41FA5}">
                      <a16:colId xmlns:a16="http://schemas.microsoft.com/office/drawing/2014/main" val="1799542391"/>
                    </a:ext>
                  </a:extLst>
                </a:gridCol>
              </a:tblGrid>
              <a:tr h="425580">
                <a:tc>
                  <a:txBody>
                    <a:bodyPr/>
                    <a:lstStyle/>
                    <a:p>
                      <a:endParaRPr lang="en-GB">
                        <a:latin typeface="Arial"/>
                      </a:endParaRP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latin typeface="Arial"/>
                        </a:rPr>
                        <a:t>A0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latin typeface="Arial"/>
                        </a:rPr>
                        <a:t>A1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latin typeface="Arial"/>
                        </a:rPr>
                        <a:t>A2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latin typeface="Arial"/>
                        </a:rPr>
                        <a:t>A3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05161"/>
                  </a:ext>
                </a:extLst>
              </a:tr>
              <a:tr h="7319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Computational Model</a:t>
                      </a:r>
                      <a:endParaRPr lang="en-US" b="1"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algn="ctr" rtl="0" eaLnBrk="1" latinLnBrk="0" hangingPunct="1">
                        <a:buNone/>
                      </a:pPr>
                      <a:r>
                        <a:rPr lang="en-GB" sz="1800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+mn-cs"/>
                        </a:rPr>
                        <a:t>HPC, IA, 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latin typeface="Arial"/>
                        </a:rPr>
                        <a:t>HPC, 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114042"/>
                  </a:ext>
                </a:extLst>
              </a:tr>
              <a:tr h="10384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Platforms</a:t>
                      </a:r>
                      <a:endParaRPr lang="en-US" b="1"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Cirrus, Stratus, Deucalion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Cirrus, Stratus, Deucalion, </a:t>
                      </a:r>
                      <a:r>
                        <a:rPr lang="en-GB" err="1">
                          <a:latin typeface="Arial"/>
                        </a:rPr>
                        <a:t>MareNostrum</a:t>
                      </a:r>
                      <a:r>
                        <a:rPr lang="en-GB">
                          <a:latin typeface="Arial"/>
                        </a:rPr>
                        <a:t>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Deucalion, </a:t>
                      </a:r>
                      <a:r>
                        <a:rPr lang="en-GB" err="1">
                          <a:latin typeface="Arial"/>
                        </a:rPr>
                        <a:t>MareNostrum</a:t>
                      </a:r>
                      <a:r>
                        <a:rPr lang="en-GB">
                          <a:latin typeface="Arial"/>
                        </a:rPr>
                        <a:t>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3617"/>
                  </a:ext>
                </a:extLst>
              </a:tr>
              <a:tr h="7319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Duration (months)</a:t>
                      </a:r>
                      <a:endParaRPr lang="en-US" b="1"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latin typeface="Arial"/>
                        </a:rPr>
                        <a:t>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b="1">
                          <a:latin typeface="Arial"/>
                        </a:rPr>
                        <a:t>12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199981"/>
                  </a:ext>
                </a:extLst>
              </a:tr>
              <a:tr h="7319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CPU </a:t>
                      </a:r>
                      <a:r>
                        <a:rPr lang="en-GB" sz="1800" b="1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core.hours</a:t>
                      </a:r>
                      <a:endParaRPr lang="en-US" b="1"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50.000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100.000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100.000 a 3.000.000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1.000.000 a 30.000.000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492709"/>
                  </a:ext>
                </a:extLst>
              </a:tr>
              <a:tr h="4255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u="none" strike="noStrike" noProof="0" err="1">
                          <a:solidFill>
                            <a:srgbClr val="000000"/>
                          </a:solidFill>
                          <a:latin typeface="Arial"/>
                        </a:rPr>
                        <a:t>vCPU.hours</a:t>
                      </a:r>
                      <a:endParaRPr lang="en-US" b="1">
                        <a:latin typeface="Arial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1.200.000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230202"/>
                  </a:ext>
                </a:extLst>
              </a:tr>
              <a:tr h="425580">
                <a:tc>
                  <a:txBody>
                    <a:bodyPr/>
                    <a:lstStyle/>
                    <a:p>
                      <a:r>
                        <a:rPr lang="en-GB" b="1" err="1">
                          <a:latin typeface="Arial"/>
                        </a:rPr>
                        <a:t>GPU.hours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500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5.000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10.000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Arial"/>
                        </a:rPr>
                        <a:t>100.000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364159"/>
                  </a:ext>
                </a:extLst>
              </a:tr>
              <a:tr h="4255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b="1">
                          <a:latin typeface="Arial"/>
                        </a:rPr>
                        <a:t>Quotas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latin typeface="Arial"/>
                        </a:rPr>
                        <a:t>5%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latin typeface="Arial"/>
                        </a:rPr>
                        <a:t>15%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latin typeface="Arial"/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843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71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11B64-B634-D161-5FE1-4D7D9C9B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98135-5EAC-FBD3-2D31-C4B384888A44}"/>
              </a:ext>
            </a:extLst>
          </p:cNvPr>
          <p:cNvSpPr txBox="1"/>
          <p:nvPr/>
        </p:nvSpPr>
        <p:spPr>
          <a:xfrm>
            <a:off x="1106997" y="3265654"/>
            <a:ext cx="9978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MA" altLang="en-MA" b="1">
                <a:solidFill>
                  <a:srgbClr val="000000"/>
                </a:solidFill>
                <a:latin typeface="Arial" panose="020B0604020202020204" pitchFamily="34" charset="0"/>
              </a:rPr>
              <a:t>Need more power?</a:t>
            </a:r>
            <a:r>
              <a:rPr lang="en-MA" altLang="en-MA">
                <a:solidFill>
                  <a:srgbClr val="000000"/>
                </a:solidFill>
                <a:latin typeface="Arial" panose="020B0604020202020204" pitchFamily="34" charset="0"/>
              </a:rPr>
              <a:t> Apply to </a:t>
            </a:r>
            <a:r>
              <a:rPr lang="en-MA" altLang="en-MA" b="1">
                <a:solidFill>
                  <a:srgbClr val="000000"/>
                </a:solidFill>
                <a:latin typeface="Arial" panose="020B0604020202020204" pitchFamily="34" charset="0"/>
              </a:rPr>
              <a:t>EuroHPC</a:t>
            </a:r>
            <a:r>
              <a:rPr lang="en-MA" altLang="en-MA">
                <a:solidFill>
                  <a:srgbClr val="000000"/>
                </a:solidFill>
                <a:latin typeface="Arial" panose="020B0604020202020204" pitchFamily="34" charset="0"/>
              </a:rPr>
              <a:t> for access to European Tier-0 supercomputers (LUMI, Leonardo, etc.).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MA" altLang="en-MA" b="1">
                <a:solidFill>
                  <a:srgbClr val="000000"/>
                </a:solidFill>
                <a:latin typeface="Arial" panose="020B0604020202020204" pitchFamily="34" charset="0"/>
              </a:rPr>
              <a:t>Industry/Commercial?</a:t>
            </a:r>
            <a:r>
              <a:rPr lang="en-MA" altLang="en-MA">
                <a:solidFill>
                  <a:srgbClr val="000000"/>
                </a:solidFill>
                <a:latin typeface="Arial" panose="020B0604020202020204" pitchFamily="34" charset="0"/>
              </a:rPr>
              <a:t> Computing resources can be purchased directly for private R&amp;D or pre-competitive innovation.</a:t>
            </a:r>
            <a:endParaRPr lang="en-MA" altLang="en-MA">
              <a:latin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11C0A52-32F0-654B-C1C1-1AE3F926F13B}"/>
              </a:ext>
            </a:extLst>
          </p:cNvPr>
          <p:cNvSpPr txBox="1">
            <a:spLocks/>
          </p:cNvSpPr>
          <p:nvPr/>
        </p:nvSpPr>
        <p:spPr>
          <a:xfrm>
            <a:off x="838200" y="22033"/>
            <a:ext cx="10515600" cy="862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Call Advanced Computing Projects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37E37-9D49-5178-E97B-3B8AEFAC787A}"/>
              </a:ext>
            </a:extLst>
          </p:cNvPr>
          <p:cNvSpPr txBox="1"/>
          <p:nvPr/>
        </p:nvSpPr>
        <p:spPr>
          <a:xfrm>
            <a:off x="3506125" y="2380254"/>
            <a:ext cx="5425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A"/>
              <a:t>Source: https://myfct.fct.pt/MyFCT/homepage.aspx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DFCEF1-E55E-5356-F197-73234F57AE82}"/>
              </a:ext>
            </a:extLst>
          </p:cNvPr>
          <p:cNvSpPr txBox="1"/>
          <p:nvPr/>
        </p:nvSpPr>
        <p:spPr>
          <a:xfrm>
            <a:off x="961293" y="894689"/>
            <a:ext cx="10515600" cy="132343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lIns="450000" tIns="125999" bIns="125999">
            <a:spAutoFit/>
          </a:bodyPr>
          <a:lstStyle>
            <a:defPPr>
              <a:defRPr lang="pt-PT"/>
            </a:defPPr>
            <a:lvl1pPr>
              <a:buNone/>
              <a:defRPr sz="2000">
                <a:solidFill>
                  <a:srgbClr val="000000"/>
                </a:solidFill>
                <a:effectLst/>
                <a:latin typeface="Helvetica" pitchFamily="2" charset="0"/>
              </a:defRPr>
            </a:lvl1pPr>
          </a:lstStyle>
          <a:p>
            <a:r>
              <a:rPr lang="en-US"/>
              <a:t>A0 - </a:t>
            </a:r>
            <a:r>
              <a:rPr lang="en-US" err="1"/>
              <a:t>Acesso</a:t>
            </a:r>
            <a:r>
              <a:rPr lang="en-US"/>
              <a:t> Experimental | Experimental Access (Deucalion, Cirrus &amp; Stratus)</a:t>
            </a:r>
          </a:p>
          <a:p>
            <a:r>
              <a:rPr lang="en-US"/>
              <a:t>A1 - </a:t>
            </a:r>
            <a:r>
              <a:rPr lang="en-US" err="1"/>
              <a:t>Acesso</a:t>
            </a:r>
            <a:r>
              <a:rPr lang="en-US"/>
              <a:t> </a:t>
            </a:r>
            <a:r>
              <a:rPr lang="en-US" err="1"/>
              <a:t>Desenvolvimento</a:t>
            </a:r>
            <a:r>
              <a:rPr lang="en-US"/>
              <a:t> | Development Access (Deucalion, Cirrus &amp; Stratus)</a:t>
            </a:r>
          </a:p>
          <a:p>
            <a:r>
              <a:rPr lang="en-US"/>
              <a:t>A2 - </a:t>
            </a:r>
            <a:r>
              <a:rPr lang="en-US" err="1"/>
              <a:t>Acesso</a:t>
            </a:r>
            <a:r>
              <a:rPr lang="en-US"/>
              <a:t> Regular | Regular Access (Deucalion, </a:t>
            </a:r>
            <a:r>
              <a:rPr lang="en-US" err="1"/>
              <a:t>MareNostrum</a:t>
            </a:r>
            <a:r>
              <a:rPr lang="en-US"/>
              <a:t> 5, Cirrus &amp; Stratus)</a:t>
            </a:r>
          </a:p>
          <a:p>
            <a:r>
              <a:rPr lang="en-US"/>
              <a:t>A3 - </a:t>
            </a:r>
            <a:r>
              <a:rPr lang="en-US" err="1"/>
              <a:t>Acesso</a:t>
            </a:r>
            <a:r>
              <a:rPr lang="en-US"/>
              <a:t> Maior </a:t>
            </a:r>
            <a:r>
              <a:rPr lang="en-US" err="1"/>
              <a:t>Dimensão</a:t>
            </a:r>
            <a:r>
              <a:rPr lang="en-US"/>
              <a:t> | Larger Access (Deucalion &amp; </a:t>
            </a:r>
            <a:r>
              <a:rPr lang="en-US" err="1"/>
              <a:t>MareNostrum</a:t>
            </a:r>
            <a:r>
              <a:rPr lang="en-US"/>
              <a:t> 5)</a:t>
            </a:r>
          </a:p>
        </p:txBody>
      </p:sp>
    </p:spTree>
    <p:extLst>
      <p:ext uri="{BB962C8B-B14F-4D97-AF65-F5344CB8AC3E}">
        <p14:creationId xmlns:p14="http://schemas.microsoft.com/office/powerpoint/2010/main" val="25228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618ECF-EA13-E3F5-5E92-2B91C633AF99}"/>
              </a:ext>
            </a:extLst>
          </p:cNvPr>
          <p:cNvSpPr txBox="1"/>
          <p:nvPr/>
        </p:nvSpPr>
        <p:spPr>
          <a:xfrm>
            <a:off x="4215500" y="242402"/>
            <a:ext cx="3760995" cy="70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MA"/>
              <a:t>Cirrus' Hardware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472724-A3CE-3489-2228-7820AB3BF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237466"/>
              </p:ext>
            </p:extLst>
          </p:nvPr>
        </p:nvGraphicFramePr>
        <p:xfrm>
          <a:off x="1242646" y="1117062"/>
          <a:ext cx="9706707" cy="3691306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2244833">
                  <a:extLst>
                    <a:ext uri="{9D8B030D-6E8A-4147-A177-3AD203B41FA5}">
                      <a16:colId xmlns:a16="http://schemas.microsoft.com/office/drawing/2014/main" val="809519271"/>
                    </a:ext>
                  </a:extLst>
                </a:gridCol>
                <a:gridCol w="4226305">
                  <a:extLst>
                    <a:ext uri="{9D8B030D-6E8A-4147-A177-3AD203B41FA5}">
                      <a16:colId xmlns:a16="http://schemas.microsoft.com/office/drawing/2014/main" val="1678630353"/>
                    </a:ext>
                  </a:extLst>
                </a:gridCol>
                <a:gridCol w="3235569">
                  <a:extLst>
                    <a:ext uri="{9D8B030D-6E8A-4147-A177-3AD203B41FA5}">
                      <a16:colId xmlns:a16="http://schemas.microsoft.com/office/drawing/2014/main" val="1716890501"/>
                    </a:ext>
                  </a:extLst>
                </a:gridCol>
              </a:tblGrid>
              <a:tr h="399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Queue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The Engine (Hardware)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Best For...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010064"/>
                  </a:ext>
                </a:extLst>
              </a:tr>
              <a:tr h="742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effectLst/>
                          <a:latin typeface="Aptos"/>
                        </a:rPr>
                        <a:t>AMD EPYC 7643</a:t>
                      </a:r>
                      <a:r>
                        <a:rPr lang="en-US" sz="1800" b="0" i="0" u="none" strike="noStrike" noProof="0">
                          <a:effectLst/>
                          <a:latin typeface="Aptos"/>
                        </a:rPr>
                        <a:t> (96 cores, 512 GB RAM)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ptos"/>
                        </a:rPr>
                        <a:t>General-purpose HPC. Simulations, CFD, physics, chemistry, parallel CPU workloads.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80263"/>
                  </a:ext>
                </a:extLst>
              </a:tr>
              <a:tr h="9139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effectLst/>
                          <a:latin typeface="Aptos"/>
                        </a:rPr>
                        <a:t>AMD EPYC 7643</a:t>
                      </a:r>
                      <a:r>
                        <a:rPr lang="en-US" sz="1800" b="0" i="0" u="none" strike="noStrike" noProof="0">
                          <a:effectLst/>
                          <a:latin typeface="Aptos"/>
                        </a:rPr>
                        <a:t> (96 cores, 2 TB RAM)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Aptos"/>
                        </a:rPr>
                        <a:t>Memory-intensive applications. Bioinformatics, large datasets, graph processing.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9725258"/>
                  </a:ext>
                </a:extLst>
              </a:tr>
              <a:tr h="9139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effectLst/>
                          <a:latin typeface="Aptos"/>
                        </a:rPr>
                        <a:t>NVIDIA Tesla T4 / V100s / A100 </a:t>
                      </a:r>
                      <a:r>
                        <a:rPr lang="en-US" sz="1800" b="0" i="0" u="none" strike="noStrike" noProof="0">
                          <a:effectLst/>
                          <a:latin typeface="Aptos"/>
                        </a:rPr>
                        <a:t>(16 GB / 32 GB / 64 GB RAM)</a:t>
                      </a:r>
                      <a:endParaRPr lang="en-US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effectLst/>
                        </a:rPr>
                        <a:t>Deep Learning, Training models, heavy matrix math.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196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573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Introduction to National HPC Infrastructure  Ilyass Hankrir | ihankrir@ualg.pt Alexandre Gomes | ajgomes@ualg.pt  HPCvLAB@UALGARVE 26 January 2026</vt:lpstr>
      <vt:lpstr>PowerPoint Presentation</vt:lpstr>
      <vt:lpstr>PowerPoint Presentation</vt:lpstr>
      <vt:lpstr>PowerPoint Presentation</vt:lpstr>
      <vt:lpstr>Start Your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connect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  This initiative is supported by the project “NATIONAL COMPETENCE CENTRES IN THE FRAMEWORK OF EUROHPC PHASE 2 – EUROCC2”, funded by Fundação para a Ciência e Tecnologia, I.P., and “DIGITAL-EUROHPC-JU-2022-NCC-01” of the European High-Performance Computing Joint Undertaking ('JU’). Computer infrastructures targeted include  Deucalion supercomputer and Cirrus supercomputer of CNCA - National Distributed Computing Infrastructure.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Margarida Madeira e Moura</dc:creator>
  <cp:revision>1</cp:revision>
  <dcterms:created xsi:type="dcterms:W3CDTF">2024-12-10T14:06:17Z</dcterms:created>
  <dcterms:modified xsi:type="dcterms:W3CDTF">2026-01-26T14:00:53Z</dcterms:modified>
</cp:coreProperties>
</file>